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12192000"/>
  <p:embeddedFontLst>
    <p:embeddedFont>
      <p:font typeface="MiSans" panose="020B0604020202020204" charset="-122"/>
      <p:regular r:id="rId26"/>
    </p:embeddedFont>
    <p:embeddedFont>
      <p:font typeface="Noto Sans SC" panose="020B0604020202020204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49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6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40-d2nf6b18bjvh7rlj013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72390" y="-84455"/>
            <a:ext cx="13742035" cy="7143115"/>
          </a:xfrm>
          <a:prstGeom prst="rect">
            <a:avLst/>
          </a:prstGeom>
          <a:gradFill flip="none" rotWithShape="1">
            <a:gsLst>
              <a:gs pos="0">
                <a:srgbClr val="EAEEF4"/>
              </a:gs>
              <a:gs pos="14000">
                <a:srgbClr val="EFF3F7"/>
              </a:gs>
              <a:gs pos="68000">
                <a:srgbClr val="F3F7FA">
                  <a:alpha val="0"/>
                </a:srgbClr>
              </a:gs>
              <a:gs pos="100000">
                <a:srgbClr val="F3F7FA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4" name="Text 1"/>
          <p:cNvSpPr/>
          <p:nvPr/>
        </p:nvSpPr>
        <p:spPr>
          <a:xfrm>
            <a:off x="-72390" y="-84455"/>
            <a:ext cx="13742035" cy="71431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6745" y="6151880"/>
            <a:ext cx="4345305" cy="33147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7211695" y="6116955"/>
            <a:ext cx="4448810" cy="3663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2025/08/05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1450859" y="428881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1450859" y="42888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450859" y="525855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450859" y="52585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1450859" y="622829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1450859" y="622829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099607" y="629319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pic>
        <p:nvPicPr>
          <p:cNvPr id="15" name="Image 1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80135" y="44450"/>
            <a:ext cx="262890" cy="117030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26745" y="2816860"/>
            <a:ext cx="7075805" cy="14287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400" b="1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Нейтрино Проф: архитектура DLP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40-d2nf6b18bjvh7rlj0120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1020" y="532130"/>
            <a:ext cx="10479405" cy="8305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Endpoint Agent и сбор данных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08-27-19:59:48-d2nf6d18bjvh7rlj01dg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151255" y="-1030605"/>
            <a:ext cx="3615055" cy="8472805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595" y="1642110"/>
            <a:ext cx="688340" cy="691515"/>
          </a:xfrm>
          <a:prstGeom prst="rect">
            <a:avLst/>
          </a:prstGeom>
        </p:spPr>
      </p:pic>
      <p:pic>
        <p:nvPicPr>
          <p:cNvPr id="6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30" y="3331845"/>
            <a:ext cx="688340" cy="691515"/>
          </a:xfrm>
          <a:prstGeom prst="rect">
            <a:avLst/>
          </a:prstGeom>
        </p:spPr>
      </p:pic>
      <p:pic>
        <p:nvPicPr>
          <p:cNvPr id="7" name="Image 4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970" y="5222875"/>
            <a:ext cx="688340" cy="691515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463040" y="1732280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2"/>
          <p:cNvSpPr/>
          <p:nvPr/>
        </p:nvSpPr>
        <p:spPr>
          <a:xfrm>
            <a:off x="3521075" y="1721485"/>
            <a:ext cx="6654165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Функции Endpoint Agent</a:t>
            </a:r>
            <a:endParaRPr lang="en-US" sz="1600" dirty="0"/>
          </a:p>
        </p:txBody>
      </p:sp>
      <p:sp>
        <p:nvSpPr>
          <p:cNvPr id="10" name="Text 3"/>
          <p:cNvSpPr/>
          <p:nvPr/>
        </p:nvSpPr>
        <p:spPr>
          <a:xfrm>
            <a:off x="3521075" y="2136140"/>
            <a:ext cx="7795260" cy="147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Endpoint Agent устанавливается на устройства сотрудников и собирает данные с клавиатуры, скриншотов, USB-устройств и сети. Это позволяет системе进行全面ный мониторинг цифровой активности и выявление потенциальных угроз.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854710" y="3429000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2105025" y="3331845"/>
            <a:ext cx="382524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Технологии агента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2105025" y="3746500"/>
            <a:ext cx="7795260" cy="147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Агент написан на C++ и Rust, что обеспечивает высокую производительность и низкое потребление ресурсов. Данные шифруются с использованием AES-256 и передаются через TLS 1.3, что гарантирует безопасность передачи.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1543685" y="532574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3408045" y="4942205"/>
            <a:ext cx="382524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Обновление агента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3408045" y="5356860"/>
            <a:ext cx="7794625" cy="147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Агент обновляется с использованием дифференциальных патчей без перезагрузки системы, что позволяет минимизировать влияние на рабочий процесс сотрудников и обеспечить непрерывность мониторинга.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41-d2nf6b98bjvh7rlj01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540" y="5133340"/>
            <a:ext cx="475615" cy="9328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32155" y="905510"/>
            <a:ext cx="1064958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API Gateway и потоковая очередь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>
            <a:off x="4328795" y="4899025"/>
            <a:ext cx="3431540" cy="1268095"/>
          </a:xfrm>
          <a:prstGeom prst="trapezoid">
            <a:avLst>
              <a:gd name="adj" fmla="val 26039"/>
            </a:avLst>
          </a:prstGeom>
          <a:gradFill flip="none" rotWithShape="1">
            <a:gsLst>
              <a:gs pos="0">
                <a:srgbClr val="577FD2">
                  <a:alpha val="21000"/>
                </a:srgbClr>
              </a:gs>
              <a:gs pos="68000">
                <a:srgbClr val="F3F7FA">
                  <a:alpha val="0"/>
                </a:srgbClr>
              </a:gs>
              <a:gs pos="100000">
                <a:srgbClr val="F3F7FA">
                  <a:alpha val="0"/>
                </a:srgbClr>
              </a:gs>
            </a:gsLst>
            <a:lin ang="5400000" scaled="1"/>
          </a:gradFill>
          <a:ln/>
        </p:spPr>
      </p:sp>
      <p:sp>
        <p:nvSpPr>
          <p:cNvPr id="6" name="Text 2"/>
          <p:cNvSpPr/>
          <p:nvPr/>
        </p:nvSpPr>
        <p:spPr>
          <a:xfrm>
            <a:off x="4328795" y="4899025"/>
            <a:ext cx="3431540" cy="12680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7" name="Image 2" descr="https://kimi-img.moonshot.cn/pub/slides/slides_tmpl/image/25-08-27-19:59:45-d2nf6c98bjvh7rlj019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780" y="2643505"/>
            <a:ext cx="2904490" cy="314579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08-27-19:59:42-d2nf6bh8bjvh7rlj0160.png"/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flipH="1" flipV="1">
            <a:off x="6543040" y="2043430"/>
            <a:ext cx="1456690" cy="145669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08-27-19:59:39-d2nf6ap8bjvh7rlj0110.png"/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4328795" y="5132070"/>
            <a:ext cx="461645" cy="462915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11" name="Shape 3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2" name="Shape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5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7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7" name="Text 9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1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3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3" name="Text 15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Text 16"/>
          <p:cNvSpPr/>
          <p:nvPr/>
        </p:nvSpPr>
        <p:spPr>
          <a:xfrm>
            <a:off x="732155" y="2329180"/>
            <a:ext cx="3596640" cy="6997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Роль API Gateway</a:t>
            </a:r>
            <a:endParaRPr lang="en-US" sz="1600" dirty="0"/>
          </a:p>
        </p:txBody>
      </p:sp>
      <p:sp>
        <p:nvSpPr>
          <p:cNvPr id="25" name="Text 17"/>
          <p:cNvSpPr/>
          <p:nvPr/>
        </p:nvSpPr>
        <p:spPr>
          <a:xfrm>
            <a:off x="732155" y="3028950"/>
            <a:ext cx="3596640" cy="2962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API Gateway на основе Go и FastAPI принимает до 50 тысяч событий в секунду, выполняет первичную валидацию и авторизацию через Keycloak. Это обеспечивает быстрое и безопасное обработку данных от агентов.</a:t>
            </a:r>
            <a:endParaRPr lang="en-US" sz="1600" dirty="0"/>
          </a:p>
        </p:txBody>
      </p:sp>
      <p:sp>
        <p:nvSpPr>
          <p:cNvPr id="26" name="Text 18"/>
          <p:cNvSpPr/>
          <p:nvPr/>
        </p:nvSpPr>
        <p:spPr>
          <a:xfrm>
            <a:off x="7999730" y="2329815"/>
            <a:ext cx="3806190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Потоковая очередь</a:t>
            </a:r>
            <a:endParaRPr lang="en-US" sz="1600" dirty="0"/>
          </a:p>
        </p:txBody>
      </p:sp>
      <p:sp>
        <p:nvSpPr>
          <p:cNvPr id="27" name="Text 19"/>
          <p:cNvSpPr/>
          <p:nvPr/>
        </p:nvSpPr>
        <p:spPr>
          <a:xfrm>
            <a:off x="7999730" y="3023870"/>
            <a:ext cx="3596640" cy="2765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Данные направляются в Kafka или RabbitMQ, что обеспечивает буферизацию и обработку данных в режиме реального времени. Это предотвращает перегрузку хранилища данных и гарантирует доставку данных даже при высоких пиках нагрузки.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62230" y="4094480"/>
            <a:ext cx="12422505" cy="191770"/>
          </a:xfrm>
          <a:prstGeom prst="rect">
            <a:avLst/>
          </a:prstGeom>
          <a:solidFill>
            <a:srgbClr val="5B78BC">
              <a:alpha val="2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-62230" y="4094480"/>
            <a:ext cx="12422505" cy="1917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796415" y="3913505"/>
            <a:ext cx="2770505" cy="60960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8DD4FB"/>
                </a:gs>
                <a:gs pos="49000">
                  <a:srgbClr val="5B78BC"/>
                </a:gs>
                <a:gs pos="100000">
                  <a:srgbClr val="8DD4FB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prstDash val="sysDot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 flipV="1">
            <a:off x="5033645" y="3912870"/>
            <a:ext cx="1826895" cy="610235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8DD4FB"/>
                </a:gs>
                <a:gs pos="49000">
                  <a:srgbClr val="5B78BC"/>
                </a:gs>
                <a:gs pos="100000">
                  <a:srgbClr val="8DD4FB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prstDash val="sysDot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7326630" y="3912870"/>
            <a:ext cx="3623310" cy="418465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8DD4FB"/>
                </a:gs>
                <a:gs pos="49000">
                  <a:srgbClr val="5B78BC"/>
                </a:gs>
                <a:gs pos="100000">
                  <a:srgbClr val="8DD4FB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prstDash val="sysDot"/>
            <a:headEnd type="none"/>
            <a:tailEnd type="none"/>
          </a:ln>
        </p:spPr>
      </p:sp>
      <p:pic>
        <p:nvPicPr>
          <p:cNvPr id="8" name="Image 1" descr="https://kimi-img.moonshot.cn/pub/slides/slides_tmpl/image/25-08-27-19:59:50-d2nf6dh8bjvh7rlj01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470" y="3716020"/>
            <a:ext cx="425450" cy="846455"/>
          </a:xfrm>
          <a:prstGeom prst="rect">
            <a:avLst/>
          </a:prstGeom>
        </p:spPr>
      </p:pic>
      <p:pic>
        <p:nvPicPr>
          <p:cNvPr id="9" name="Image 2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325" y="3676650"/>
            <a:ext cx="466090" cy="473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77875" y="532130"/>
            <a:ext cx="1047940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Хранилище и аналитика</a:t>
            </a:r>
            <a:endParaRPr lang="en-US" sz="1600" dirty="0"/>
          </a:p>
        </p:txBody>
      </p:sp>
      <p:pic>
        <p:nvPicPr>
          <p:cNvPr id="11" name="Image 3" descr="https://kimi-img.moonshot.cn/pub/slides/slides_tmpl/image/25-08-27-19:59:50-d2nf6dh8bjvh7rlj01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95" y="4370705"/>
            <a:ext cx="425450" cy="846455"/>
          </a:xfrm>
          <a:prstGeom prst="rect">
            <a:avLst/>
          </a:prstGeom>
        </p:spPr>
      </p:pic>
      <p:pic>
        <p:nvPicPr>
          <p:cNvPr id="12" name="Image 4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0" y="4331335"/>
            <a:ext cx="466090" cy="473075"/>
          </a:xfrm>
          <a:prstGeom prst="rect">
            <a:avLst/>
          </a:prstGeom>
        </p:spPr>
      </p:pic>
      <p:pic>
        <p:nvPicPr>
          <p:cNvPr id="13" name="Image 5" descr="https://kimi-img.moonshot.cn/pub/slides/slides_tmpl/image/25-08-27-19:59:50-d2nf6dh8bjvh7rlj01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770" y="3739515"/>
            <a:ext cx="425450" cy="846455"/>
          </a:xfrm>
          <a:prstGeom prst="rect">
            <a:avLst/>
          </a:prstGeom>
        </p:spPr>
      </p:pic>
      <p:pic>
        <p:nvPicPr>
          <p:cNvPr id="14" name="Image 6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625" y="3700145"/>
            <a:ext cx="466090" cy="473075"/>
          </a:xfrm>
          <a:prstGeom prst="rect">
            <a:avLst/>
          </a:prstGeom>
        </p:spPr>
      </p:pic>
      <p:pic>
        <p:nvPicPr>
          <p:cNvPr id="15" name="Image 7" descr="https://kimi-img.moonshot.cn/pub/slides/slides_tmpl/image/25-08-27-19:59:50-d2nf6dh8bjvh7rlj01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7720" y="4189095"/>
            <a:ext cx="425450" cy="846455"/>
          </a:xfrm>
          <a:prstGeom prst="rect">
            <a:avLst/>
          </a:prstGeom>
        </p:spPr>
      </p:pic>
      <p:pic>
        <p:nvPicPr>
          <p:cNvPr id="16" name="Image 8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575" y="4149725"/>
            <a:ext cx="466090" cy="4730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777875" y="1838960"/>
            <a:ext cx="5057140" cy="401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Хранилище данных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777875" y="2275840"/>
            <a:ext cx="5057140" cy="136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Логи и метаданные хранятся в PostgreSQL, бинарные данные (например, скриншоты) — в MinIO, а агрегированные данные для аналитики — в ClickHouse. Это позволяет обеспечить быстрый доступ и эффективную обработку данных.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777875" y="4626610"/>
            <a:ext cx="5057140" cy="46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Потоковая аналитика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777875" y="5041265"/>
            <a:ext cx="5057140" cy="136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использует Apache Flink для потоковой аналитики, что позволяет выявлять аномалии и отклонения от нормального поведения сотрудников в режиме реального времени и оперативно реагировать на потенциальные угрозы.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6499860" y="1838960"/>
            <a:ext cx="5058410" cy="436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Машинное обучение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6499860" y="2252980"/>
            <a:ext cx="5057775" cy="136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ML-модели на основе TensorFlow Lite классифицируют инсайдерские риски по более чем 30 признакам, что позволяет системе адаптироваться к меняющимся угрозам и обеспечивать высокую точность выявления.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6499860" y="4626610"/>
            <a:ext cx="5058410" cy="436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Аналитика в реальном времени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6499860" y="5040630"/>
            <a:ext cx="5057775" cy="136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предоставляет возможность аналитики данных в реальном времени, что позволяет оперативно выявлять и реагировать на угрозы, минимизируя риск утечки данных и других инцидентов.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9-d2nf6ap8bjvh7rlj011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4-d2nf69h8bjvh7rlj00t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70" y="2538730"/>
            <a:ext cx="8061960" cy="3488055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2F5BEE"/>
          </a:solidFill>
          <a:ln w="19050">
            <a:solidFill>
              <a:srgbClr val="4874CB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2F5BEE"/>
          </a:solidFill>
          <a:ln w="19050">
            <a:solidFill>
              <a:srgbClr val="4874CB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2F5BEE"/>
          </a:solidFill>
          <a:ln w="19050">
            <a:solidFill>
              <a:srgbClr val="4874CB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1" name="Text 7"/>
          <p:cNvSpPr/>
          <p:nvPr/>
        </p:nvSpPr>
        <p:spPr>
          <a:xfrm>
            <a:off x="713105" y="2722245"/>
            <a:ext cx="7322820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Веб-консоль и управление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13105" y="3688715"/>
            <a:ext cx="658304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Веб-интерфейс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13105" y="4150360"/>
            <a:ext cx="6583680" cy="1736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Веб-консоль на основе React и TypeScript предоставляет удобный интерфейс для управления системой, просмотра инцидентов, детального анализа данных и генерации отчётов в соответствии с требованиями ФСТЭК. Поддержка SAML и LDAP упрощает интеграцию с существующими системами.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2-d2nf6918bjvh7rlj0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q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2716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Инфраструктура и безопасность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80110" y="1675765"/>
            <a:ext cx="4953000" cy="4413250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FFFFFF">
                  <a:alpha val="86000"/>
                </a:srgbClr>
              </a:gs>
              <a:gs pos="56000">
                <a:srgbClr val="EAEEF4">
                  <a:alpha val="0"/>
                </a:srgbClr>
              </a:gs>
              <a:gs pos="100000">
                <a:srgbClr val="EAEEF4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/>
        </p:spPr>
      </p:sp>
      <p:sp>
        <p:nvSpPr>
          <p:cNvPr id="4" name="Text 1"/>
          <p:cNvSpPr/>
          <p:nvPr/>
        </p:nvSpPr>
        <p:spPr>
          <a:xfrm>
            <a:off x="880110" y="1675765"/>
            <a:ext cx="4953000" cy="44132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357620" y="1675765"/>
            <a:ext cx="4953000" cy="4413250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FFFFFF">
                  <a:alpha val="86000"/>
                </a:srgbClr>
              </a:gs>
              <a:gs pos="46000">
                <a:srgbClr val="EAEEF4">
                  <a:alpha val="0"/>
                </a:srgbClr>
              </a:gs>
              <a:gs pos="100000">
                <a:srgbClr val="EAEEF4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/>
        </p:spPr>
      </p:sp>
      <p:sp>
        <p:nvSpPr>
          <p:cNvPr id="6" name="Text 3"/>
          <p:cNvSpPr/>
          <p:nvPr/>
        </p:nvSpPr>
        <p:spPr>
          <a:xfrm>
            <a:off x="6357620" y="1675765"/>
            <a:ext cx="4953000" cy="44132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76300" y="2032000"/>
            <a:ext cx="4953000" cy="4300855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7000"/>
                </a:srgbClr>
              </a:gs>
              <a:gs pos="56000">
                <a:srgbClr val="EAEEF4">
                  <a:alpha val="0"/>
                </a:srgbClr>
              </a:gs>
              <a:gs pos="100000">
                <a:srgbClr val="EAEEF4">
                  <a:alpha val="0"/>
                </a:srgbClr>
              </a:gs>
            </a:gsLst>
            <a:lin ang="5400000" scaled="1"/>
          </a:gradFill>
          <a:ln/>
        </p:spPr>
      </p:sp>
      <p:sp>
        <p:nvSpPr>
          <p:cNvPr id="8" name="Text 5"/>
          <p:cNvSpPr/>
          <p:nvPr/>
        </p:nvSpPr>
        <p:spPr>
          <a:xfrm>
            <a:off x="876300" y="2032000"/>
            <a:ext cx="4953000" cy="43008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353810" y="2032000"/>
            <a:ext cx="4953000" cy="4300855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7000"/>
                </a:srgbClr>
              </a:gs>
              <a:gs pos="46000">
                <a:srgbClr val="EAEEF4">
                  <a:alpha val="0"/>
                </a:srgbClr>
              </a:gs>
              <a:gs pos="100000">
                <a:srgbClr val="EAEEF4">
                  <a:alpha val="0"/>
                </a:srgbClr>
              </a:gs>
            </a:gsLst>
            <a:lin ang="5400000" scaled="1"/>
          </a:gradFill>
          <a:ln/>
        </p:spPr>
      </p:sp>
      <p:sp>
        <p:nvSpPr>
          <p:cNvPr id="10" name="Text 7"/>
          <p:cNvSpPr/>
          <p:nvPr/>
        </p:nvSpPr>
        <p:spPr>
          <a:xfrm>
            <a:off x="6353810" y="2032000"/>
            <a:ext cx="4953000" cy="43008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32155" y="753110"/>
            <a:ext cx="1064958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Оркестрация и облачная инфраструктура</a:t>
            </a:r>
            <a:endParaRPr lang="en-US" sz="1600" dirty="0"/>
          </a:p>
        </p:txBody>
      </p:sp>
      <p:pic>
        <p:nvPicPr>
          <p:cNvPr id="12" name="Image 1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4" name="Shape 10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6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8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0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5" name="Text 21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6" name="Image 2" descr="https://kimi-img.moonshot.cn/pub/slides/slides_tmpl/image/25-08-27-19:59:42-d2nf6bh8bjvh7rlj016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335" y="2204085"/>
            <a:ext cx="1207135" cy="2529840"/>
          </a:xfrm>
          <a:prstGeom prst="rect">
            <a:avLst/>
          </a:prstGeom>
        </p:spPr>
      </p:pic>
      <p:pic>
        <p:nvPicPr>
          <p:cNvPr id="27" name="Image 3" descr="https://kimi-img.moonshot.cn/pub/slides/slides_tmpl/image/25-08-27-19:59:42-d2nf6bh8bjvh7rlj016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105" y="2204085"/>
            <a:ext cx="1207135" cy="2529840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2882265" y="2546350"/>
            <a:ext cx="878205" cy="692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9" name="Text 23"/>
          <p:cNvSpPr/>
          <p:nvPr/>
        </p:nvSpPr>
        <p:spPr>
          <a:xfrm>
            <a:off x="905510" y="3678555"/>
            <a:ext cx="4998085" cy="385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Облачная инфраструктура</a:t>
            </a:r>
            <a:endParaRPr lang="en-US" sz="1600" dirty="0"/>
          </a:p>
        </p:txBody>
      </p:sp>
      <p:sp>
        <p:nvSpPr>
          <p:cNvPr id="30" name="Text 24"/>
          <p:cNvSpPr/>
          <p:nvPr/>
        </p:nvSpPr>
        <p:spPr>
          <a:xfrm>
            <a:off x="1363345" y="4100830"/>
            <a:ext cx="4083050" cy="212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 облаке система использует Kubernetes в Yandex Cloud или СберОблако с автоматическим масштабированием подов под пиковые нагрузки, что обеспечивает высокую доступность и масштабируемость решения.</a:t>
            </a:r>
            <a:endParaRPr lang="en-US" sz="1600" dirty="0"/>
          </a:p>
        </p:txBody>
      </p:sp>
      <p:sp>
        <p:nvSpPr>
          <p:cNvPr id="31" name="Text 25"/>
          <p:cNvSpPr/>
          <p:nvPr/>
        </p:nvSpPr>
        <p:spPr>
          <a:xfrm>
            <a:off x="8416925" y="2546350"/>
            <a:ext cx="878205" cy="692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26"/>
          <p:cNvSpPr/>
          <p:nvPr/>
        </p:nvSpPr>
        <p:spPr>
          <a:xfrm>
            <a:off x="6353810" y="3678555"/>
            <a:ext cx="4998085" cy="385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On-premise развёртывание</a:t>
            </a:r>
            <a:endParaRPr lang="en-US" sz="1600" dirty="0"/>
          </a:p>
        </p:txBody>
      </p:sp>
      <p:sp>
        <p:nvSpPr>
          <p:cNvPr id="33" name="Text 27"/>
          <p:cNvSpPr/>
          <p:nvPr/>
        </p:nvSpPr>
        <p:spPr>
          <a:xfrm>
            <a:off x="6811645" y="4100830"/>
            <a:ext cx="4083050" cy="212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локального развёртывания предоставляется Ansible-playbook, который позволяет развернуть кластер за 30 минут на любом сертифицированном аппарате, что упрощает внедрение и поддержку системы в государственных учреждениях.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50-d2nf6dh8bjvh7rlj01h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51-d2nf6dp8bjvh7rlj01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8780" y="-5142865"/>
            <a:ext cx="13035915" cy="811466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365" y="1880870"/>
            <a:ext cx="779145" cy="790575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615" y="2307590"/>
            <a:ext cx="779145" cy="790575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49-d2nf6d98bjvh7rlj01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00" y="1881505"/>
            <a:ext cx="779145" cy="79057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56298" y="657860"/>
            <a:ext cx="1047940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Криптография и аудит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1948180" y="2007870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2"/>
          <p:cNvSpPr/>
          <p:nvPr/>
        </p:nvSpPr>
        <p:spPr>
          <a:xfrm>
            <a:off x="866775" y="2830195"/>
            <a:ext cx="2853690" cy="831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Шифрование данных</a:t>
            </a:r>
            <a:endParaRPr lang="en-US" sz="1600" dirty="0"/>
          </a:p>
        </p:txBody>
      </p:sp>
      <p:sp>
        <p:nvSpPr>
          <p:cNvPr id="10" name="Text 3"/>
          <p:cNvSpPr/>
          <p:nvPr/>
        </p:nvSpPr>
        <p:spPr>
          <a:xfrm>
            <a:off x="866775" y="3543935"/>
            <a:ext cx="2853055" cy="271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 каналы передачи данных защищены с использованием TLS 1.3, а данные в хранилище шифруются с использованием AES-256 и ГОСТ Р 34.10-2012, что обеспечивает высокий уровень безопасности и соответствие требованиям ФСБ.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5726430" y="2434590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4655820" y="3248025"/>
            <a:ext cx="2853690" cy="831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Аудит и логирование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4655820" y="3961765"/>
            <a:ext cx="2853055" cy="271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Логи записываются в WORM-хранилище с криптографической подписью, что исключает возможность редактирования и обеспечивает полную прозрачность всех действий, важную для прохождения экспертизы и аудита.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9527540" y="200850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8444865" y="2809875"/>
            <a:ext cx="2853690" cy="831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Сертификация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8444865" y="3523615"/>
            <a:ext cx="2853055" cy="271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проходит ФСБ-экспертизу как средство защиты информации, что подтверждает её соответствие высоким требованиям к безопасности и защите конфиденциальной информации.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2-d2nf6918bjvh7rlj0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q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2716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05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Интеграции и дорожная карта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40-d2nf6b18bjvh7rlj0120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52-d2nf6e18bjvh7rlj01l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5" y="2244725"/>
            <a:ext cx="10607675" cy="48768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81660" y="532130"/>
            <a:ext cx="1047940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Интеграции с ИТ-ландшафтом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>
            <a:off x="11406074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1406074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11406074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1406074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11406074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11406074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382270" y="2431415"/>
            <a:ext cx="251523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Интеграция с Active Directory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377190" y="3046730"/>
            <a:ext cx="2613660" cy="2726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синхронизирует пользователей с Active Directory и LDAP, что позволяет использовать существующие учётные записи и упрощает управление доступом в корпоративной среде.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3340100" y="1816100"/>
            <a:ext cx="251523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Интеграция с SIEM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3354070" y="2431415"/>
            <a:ext cx="2613660" cy="2726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Инциденты отправляются в корпоративные SIEM-системы через Syslog или STIX-TAXII, что позволяет интегрировать систему в существующий стек безопасности и обеспечить централизованное управление инцидентами.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6285865" y="1816100"/>
            <a:ext cx="251523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Интеграция с HR-системами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6299835" y="2431415"/>
            <a:ext cx="2658745" cy="2726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Автоматическое управление доступом на основе данных из HR-систем позволяет оперативно реагировать на изменения в статусе сотрудников, например, при увольнении, и минимизировать риски.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9217660" y="2431415"/>
            <a:ext cx="251523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Единая система управления доступом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9231630" y="3046730"/>
            <a:ext cx="2658745" cy="2726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Поддержка единой системы управления доступом упрощает интеграцию с другими корпоративными системами и минимизирует риск ошибок, связанных с ручным управлением доступом.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40-d2nf6b18bjvh7rlj0120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76700" y="2049145"/>
            <a:ext cx="10468610" cy="8305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Этапы дорожной карты 2025-2026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 rot="19800000">
            <a:off x="751840" y="3292475"/>
            <a:ext cx="1946910" cy="1729740"/>
          </a:xfrm>
          <a:custGeom>
            <a:avLst/>
            <a:gdLst/>
            <a:ahLst/>
            <a:cxnLst/>
            <a:rect l="l" t="t" r="r" b="b"/>
            <a:pathLst>
              <a:path w="1946910" h="1729740">
                <a:moveTo>
                  <a:pt x="694401" y="1689640"/>
                </a:moveTo>
                <a:lnTo>
                  <a:pt x="1252510" y="1689640"/>
                </a:lnTo>
                <a:lnTo>
                  <a:pt x="1170474" y="1712169"/>
                </a:lnTo>
                <a:cubicBezTo>
                  <a:pt x="1106834" y="1723690"/>
                  <a:pt x="1040944" y="1729740"/>
                  <a:pt x="973455" y="1729740"/>
                </a:cubicBezTo>
                <a:cubicBezTo>
                  <a:pt x="905966" y="1729740"/>
                  <a:pt x="840076" y="1723690"/>
                  <a:pt x="776437" y="1712169"/>
                </a:cubicBezTo>
                <a:close/>
                <a:moveTo>
                  <a:pt x="419976" y="1576997"/>
                </a:moveTo>
                <a:lnTo>
                  <a:pt x="1526934" y="1576997"/>
                </a:lnTo>
                <a:lnTo>
                  <a:pt x="1520034" y="1582034"/>
                </a:lnTo>
                <a:lnTo>
                  <a:pt x="1447015" y="1617097"/>
                </a:lnTo>
                <a:lnTo>
                  <a:pt x="499895" y="1617097"/>
                </a:lnTo>
                <a:lnTo>
                  <a:pt x="426876" y="1582034"/>
                </a:lnTo>
                <a:close/>
                <a:moveTo>
                  <a:pt x="270939" y="1464354"/>
                </a:moveTo>
                <a:lnTo>
                  <a:pt x="1675972" y="1464354"/>
                </a:lnTo>
                <a:lnTo>
                  <a:pt x="1664715" y="1476426"/>
                </a:lnTo>
                <a:lnTo>
                  <a:pt x="1626315" y="1504455"/>
                </a:lnTo>
                <a:lnTo>
                  <a:pt x="320595" y="1504455"/>
                </a:lnTo>
                <a:lnTo>
                  <a:pt x="282196" y="1476426"/>
                </a:lnTo>
                <a:close/>
                <a:moveTo>
                  <a:pt x="165887" y="1351712"/>
                </a:moveTo>
                <a:lnTo>
                  <a:pt x="1781023" y="1351712"/>
                </a:lnTo>
                <a:lnTo>
                  <a:pt x="1743626" y="1391812"/>
                </a:lnTo>
                <a:lnTo>
                  <a:pt x="203285" y="1391812"/>
                </a:lnTo>
                <a:close/>
                <a:moveTo>
                  <a:pt x="95731" y="1239069"/>
                </a:moveTo>
                <a:lnTo>
                  <a:pt x="1851181" y="1239069"/>
                </a:lnTo>
                <a:lnTo>
                  <a:pt x="1826578" y="1279169"/>
                </a:lnTo>
                <a:lnTo>
                  <a:pt x="120333" y="1279169"/>
                </a:lnTo>
                <a:close/>
                <a:moveTo>
                  <a:pt x="46344" y="1126427"/>
                </a:moveTo>
                <a:lnTo>
                  <a:pt x="1900566" y="1126427"/>
                </a:lnTo>
                <a:lnTo>
                  <a:pt x="1886496" y="1166527"/>
                </a:lnTo>
                <a:lnTo>
                  <a:pt x="60414" y="1166527"/>
                </a:lnTo>
                <a:close/>
                <a:moveTo>
                  <a:pt x="12835" y="1013784"/>
                </a:moveTo>
                <a:lnTo>
                  <a:pt x="1934075" y="1013784"/>
                </a:lnTo>
                <a:lnTo>
                  <a:pt x="1931183" y="1039172"/>
                </a:lnTo>
                <a:lnTo>
                  <a:pt x="1926020" y="1053884"/>
                </a:lnTo>
                <a:lnTo>
                  <a:pt x="20890" y="1053884"/>
                </a:lnTo>
                <a:lnTo>
                  <a:pt x="15728" y="1039172"/>
                </a:lnTo>
                <a:close/>
                <a:moveTo>
                  <a:pt x="0" y="901141"/>
                </a:moveTo>
                <a:lnTo>
                  <a:pt x="1946910" y="901141"/>
                </a:lnTo>
                <a:lnTo>
                  <a:pt x="1942341" y="941241"/>
                </a:lnTo>
                <a:lnTo>
                  <a:pt x="4569" y="941241"/>
                </a:lnTo>
                <a:close/>
                <a:moveTo>
                  <a:pt x="4569" y="788499"/>
                </a:moveTo>
                <a:lnTo>
                  <a:pt x="1942341" y="788499"/>
                </a:lnTo>
                <a:lnTo>
                  <a:pt x="1946910" y="828599"/>
                </a:lnTo>
                <a:lnTo>
                  <a:pt x="0" y="828599"/>
                </a:lnTo>
                <a:close/>
                <a:moveTo>
                  <a:pt x="20890" y="675856"/>
                </a:moveTo>
                <a:lnTo>
                  <a:pt x="1926021" y="675856"/>
                </a:lnTo>
                <a:lnTo>
                  <a:pt x="1931183" y="690568"/>
                </a:lnTo>
                <a:lnTo>
                  <a:pt x="1934075" y="715956"/>
                </a:lnTo>
                <a:lnTo>
                  <a:pt x="12835" y="715956"/>
                </a:lnTo>
                <a:lnTo>
                  <a:pt x="15728" y="690568"/>
                </a:lnTo>
                <a:close/>
                <a:moveTo>
                  <a:pt x="60414" y="563213"/>
                </a:moveTo>
                <a:lnTo>
                  <a:pt x="1886497" y="563213"/>
                </a:lnTo>
                <a:lnTo>
                  <a:pt x="1900567" y="603313"/>
                </a:lnTo>
                <a:lnTo>
                  <a:pt x="46344" y="603313"/>
                </a:lnTo>
                <a:close/>
                <a:moveTo>
                  <a:pt x="120332" y="450571"/>
                </a:moveTo>
                <a:lnTo>
                  <a:pt x="1826578" y="450571"/>
                </a:lnTo>
                <a:lnTo>
                  <a:pt x="1851181" y="490671"/>
                </a:lnTo>
                <a:lnTo>
                  <a:pt x="95729" y="490671"/>
                </a:lnTo>
                <a:close/>
                <a:moveTo>
                  <a:pt x="203284" y="337928"/>
                </a:moveTo>
                <a:lnTo>
                  <a:pt x="1743627" y="337928"/>
                </a:lnTo>
                <a:lnTo>
                  <a:pt x="1781024" y="378028"/>
                </a:lnTo>
                <a:lnTo>
                  <a:pt x="165886" y="378028"/>
                </a:lnTo>
                <a:close/>
                <a:moveTo>
                  <a:pt x="320594" y="225285"/>
                </a:moveTo>
                <a:lnTo>
                  <a:pt x="1626317" y="225285"/>
                </a:lnTo>
                <a:lnTo>
                  <a:pt x="1664715" y="253314"/>
                </a:lnTo>
                <a:lnTo>
                  <a:pt x="1675972" y="265386"/>
                </a:lnTo>
                <a:lnTo>
                  <a:pt x="270938" y="265386"/>
                </a:lnTo>
                <a:lnTo>
                  <a:pt x="282196" y="253314"/>
                </a:lnTo>
                <a:close/>
                <a:moveTo>
                  <a:pt x="499893" y="112643"/>
                </a:moveTo>
                <a:lnTo>
                  <a:pt x="1447017" y="112643"/>
                </a:lnTo>
                <a:lnTo>
                  <a:pt x="1520034" y="147706"/>
                </a:lnTo>
                <a:lnTo>
                  <a:pt x="1526935" y="152743"/>
                </a:lnTo>
                <a:lnTo>
                  <a:pt x="419975" y="152743"/>
                </a:lnTo>
                <a:lnTo>
                  <a:pt x="426876" y="147706"/>
                </a:lnTo>
                <a:close/>
                <a:moveTo>
                  <a:pt x="973431" y="0"/>
                </a:moveTo>
                <a:lnTo>
                  <a:pt x="973480" y="0"/>
                </a:lnTo>
                <a:lnTo>
                  <a:pt x="1073409" y="4464"/>
                </a:lnTo>
                <a:cubicBezTo>
                  <a:pt x="1106272" y="7417"/>
                  <a:pt x="1138655" y="11810"/>
                  <a:pt x="1170474" y="17571"/>
                </a:cubicBezTo>
                <a:lnTo>
                  <a:pt x="1252514" y="40100"/>
                </a:lnTo>
                <a:lnTo>
                  <a:pt x="694398" y="40100"/>
                </a:lnTo>
                <a:lnTo>
                  <a:pt x="776437" y="17571"/>
                </a:lnTo>
                <a:cubicBezTo>
                  <a:pt x="808256" y="11810"/>
                  <a:pt x="840638" y="7417"/>
                  <a:pt x="873503" y="4464"/>
                </a:cubicBezTo>
                <a:close/>
              </a:path>
            </a:pathLst>
          </a:custGeom>
          <a:solidFill>
            <a:srgbClr val="00B0F0">
              <a:alpha val="30196"/>
            </a:srgbClr>
          </a:solidFill>
          <a:ln/>
        </p:spPr>
      </p:sp>
      <p:sp>
        <p:nvSpPr>
          <p:cNvPr id="5" name="Text 2"/>
          <p:cNvSpPr/>
          <p:nvPr/>
        </p:nvSpPr>
        <p:spPr>
          <a:xfrm rot="19800000">
            <a:off x="751840" y="3292475"/>
            <a:ext cx="1946910" cy="172974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1468755" y="-238125"/>
            <a:ext cx="15883890" cy="7847965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gradFill flip="none" rotWithShape="1">
              <a:gsLst>
                <a:gs pos="0">
                  <a:srgbClr val="2F5BEE">
                    <a:alpha val="61000"/>
                  </a:srgbClr>
                </a:gs>
                <a:gs pos="45000">
                  <a:srgbClr val="2F5BEE">
                    <a:alpha val="61000"/>
                  </a:srgbClr>
                </a:gs>
                <a:gs pos="100000">
                  <a:srgbClr val="8DD4FB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468755" y="-238125"/>
            <a:ext cx="15883890" cy="78479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8" name="Image 1" descr="https://kimi-img.moonshot.cn/pub/slides/slides_tmpl/image/25-08-27-19:59:40-d2nf6b18bjvh7rlj0130.png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941195" y="1397635"/>
            <a:ext cx="1883410" cy="1883410"/>
          </a:xfrm>
          <a:prstGeom prst="rect">
            <a:avLst/>
          </a:prstGeom>
        </p:spPr>
      </p:pic>
      <p:pic>
        <p:nvPicPr>
          <p:cNvPr id="9" name="Image 2" descr="https://kimi-img.moonshot.cn/pub/slides/slides_tmpl/image/25-08-27-19:59:40-d2nf6b18bjvh7rlj012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" y="2375535"/>
            <a:ext cx="2474595" cy="2458085"/>
          </a:xfrm>
          <a:prstGeom prst="rect">
            <a:avLst/>
          </a:prstGeom>
        </p:spPr>
      </p:pic>
      <p:pic>
        <p:nvPicPr>
          <p:cNvPr id="10" name="Image 3" descr="https://kimi-img.moonshot.cn/pub/slides/slides_tmpl/image/25-08-27-19:59:39-d2nf6ap8bjvh7rlj01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2526" y="4254512"/>
            <a:ext cx="504778" cy="506199"/>
          </a:xfrm>
          <a:prstGeom prst="rect">
            <a:avLst/>
          </a:prstGeom>
        </p:spPr>
      </p:pic>
      <p:sp>
        <p:nvSpPr>
          <p:cNvPr id="11" name="Shape 5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2" name="Text 6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7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4" name="Text 8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9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6" name="Text 10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11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8" name="Text 12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Shape 13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0" name="Text 14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1" name="Shape 15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3" name="Image 4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flipV="1">
            <a:off x="10751820" y="428625"/>
            <a:ext cx="762000" cy="76200"/>
          </a:xfrm>
          <a:prstGeom prst="rect">
            <a:avLst/>
          </a:prstGeom>
        </p:spPr>
      </p:pic>
      <p:pic>
        <p:nvPicPr>
          <p:cNvPr id="24" name="Image 5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flipV="1">
            <a:off x="10751820" y="559435"/>
            <a:ext cx="762000" cy="76200"/>
          </a:xfrm>
          <a:prstGeom prst="rect">
            <a:avLst/>
          </a:prstGeom>
        </p:spPr>
      </p:pic>
      <p:pic>
        <p:nvPicPr>
          <p:cNvPr id="25" name="Image 6" descr="https://kimi-img.moonshot.cn/pub/slides/slides_tmpl/image/25-08-27-19:59:39-d2nf6ap8bjvh7rlj0110.png"/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0121900" y="5080000"/>
            <a:ext cx="3007995" cy="3016250"/>
          </a:xfrm>
          <a:prstGeom prst="rect">
            <a:avLst/>
          </a:prstGeom>
        </p:spPr>
      </p:pic>
      <p:pic>
        <p:nvPicPr>
          <p:cNvPr id="26" name="Image 7" descr="https://kimi-img.moonshot.cn/pub/slides/slides_tmpl/image/25-08-27-19:59:41-d2nf6b98bjvh7rlj01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20" y="2525747"/>
            <a:ext cx="2260600" cy="2260600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4076700" y="3403600"/>
            <a:ext cx="6583045" cy="4616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Дорожная карта</a:t>
            </a:r>
            <a:endParaRPr lang="en-US" sz="1600" dirty="0"/>
          </a:p>
        </p:txBody>
      </p:sp>
      <p:sp>
        <p:nvSpPr>
          <p:cNvPr id="28" name="Text 18"/>
          <p:cNvSpPr/>
          <p:nvPr/>
        </p:nvSpPr>
        <p:spPr>
          <a:xfrm>
            <a:off x="4077335" y="3865245"/>
            <a:ext cx="6582410" cy="2253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 конца 2025 года будет завершена версия v2.0-core с микросервисами и ГОСТ-шифрованием. В 2026 году пройдет бета-тестирование с тремя клиентами, участие в тендере РЖД и запуск облачного SaaS для СНГ.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3-d2nf6998bjvh7rlj00rg.png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9631680" y="1380490"/>
            <a:ext cx="1750695" cy="142303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t0.png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290955" y="4163060"/>
            <a:ext cx="3957955" cy="44811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44550" y="2980055"/>
            <a:ext cx="2965450" cy="609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6" name="Image 3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 flipV="1">
            <a:off x="10751820" y="428625"/>
            <a:ext cx="762000" cy="76200"/>
          </a:xfrm>
          <a:prstGeom prst="rect">
            <a:avLst/>
          </a:prstGeom>
        </p:spPr>
      </p:pic>
      <p:pic>
        <p:nvPicPr>
          <p:cNvPr id="7" name="Image 4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 flipV="1">
            <a:off x="10751820" y="559435"/>
            <a:ext cx="762000" cy="762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 flipH="1">
            <a:off x="4570730" y="1357630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</p:sp>
      <p:sp>
        <p:nvSpPr>
          <p:cNvPr id="9" name="Shape 2"/>
          <p:cNvSpPr/>
          <p:nvPr/>
        </p:nvSpPr>
        <p:spPr>
          <a:xfrm flipH="1">
            <a:off x="4570730" y="2172335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 flipH="1">
            <a:off x="4570730" y="2924810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</p:sp>
      <p:sp>
        <p:nvSpPr>
          <p:cNvPr id="11" name="Shape 4"/>
          <p:cNvSpPr/>
          <p:nvPr/>
        </p:nvSpPr>
        <p:spPr>
          <a:xfrm flipH="1">
            <a:off x="4570730" y="3700145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</p:sp>
      <p:sp>
        <p:nvSpPr>
          <p:cNvPr id="12" name="Shape 5"/>
          <p:cNvSpPr/>
          <p:nvPr/>
        </p:nvSpPr>
        <p:spPr>
          <a:xfrm flipH="1">
            <a:off x="4570730" y="4443730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</p:sp>
      <p:sp>
        <p:nvSpPr>
          <p:cNvPr id="13" name="Shape 6"/>
          <p:cNvSpPr/>
          <p:nvPr/>
        </p:nvSpPr>
        <p:spPr>
          <a:xfrm flipH="1">
            <a:off x="4570730" y="5227955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</p:sp>
      <p:sp>
        <p:nvSpPr>
          <p:cNvPr id="14" name="Shape 7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5" name="Shape 8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6" name="Text 9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10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8" name="Text 11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Shape 12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20" name="Text 13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1" name="Shape 14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2" name="Text 15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3" name="Shape 16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4" name="Text 17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5" name="Shape 18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6" name="Text 19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Text 20"/>
          <p:cNvSpPr/>
          <p:nvPr/>
        </p:nvSpPr>
        <p:spPr>
          <a:xfrm>
            <a:off x="4458970" y="1170940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01.</a:t>
            </a:r>
            <a:endParaRPr lang="en-US" sz="1600" dirty="0"/>
          </a:p>
        </p:txBody>
      </p:sp>
      <p:sp>
        <p:nvSpPr>
          <p:cNvPr id="28" name="Text 21"/>
          <p:cNvSpPr/>
          <p:nvPr/>
        </p:nvSpPr>
        <p:spPr>
          <a:xfrm>
            <a:off x="5642610" y="1403350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Цели и модель развёртывания</a:t>
            </a:r>
            <a:endParaRPr lang="en-US" sz="1600" dirty="0"/>
          </a:p>
        </p:txBody>
      </p:sp>
      <p:sp>
        <p:nvSpPr>
          <p:cNvPr id="29" name="Text 22"/>
          <p:cNvSpPr/>
          <p:nvPr/>
        </p:nvSpPr>
        <p:spPr>
          <a:xfrm>
            <a:off x="4458970" y="195516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02.</a:t>
            </a:r>
            <a:endParaRPr lang="en-US" sz="1600" dirty="0"/>
          </a:p>
        </p:txBody>
      </p:sp>
      <p:sp>
        <p:nvSpPr>
          <p:cNvPr id="30" name="Text 23"/>
          <p:cNvSpPr/>
          <p:nvPr/>
        </p:nvSpPr>
        <p:spPr>
          <a:xfrm>
            <a:off x="5642610" y="218757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Архитектура и микросервисы</a:t>
            </a:r>
            <a:endParaRPr lang="en-US" sz="1600" dirty="0"/>
          </a:p>
        </p:txBody>
      </p:sp>
      <p:sp>
        <p:nvSpPr>
          <p:cNvPr id="31" name="Text 24"/>
          <p:cNvSpPr/>
          <p:nvPr/>
        </p:nvSpPr>
        <p:spPr>
          <a:xfrm>
            <a:off x="4458970" y="272478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03.</a:t>
            </a:r>
            <a:endParaRPr lang="en-US" sz="1600" dirty="0"/>
          </a:p>
        </p:txBody>
      </p:sp>
      <p:sp>
        <p:nvSpPr>
          <p:cNvPr id="32" name="Text 25"/>
          <p:cNvSpPr/>
          <p:nvPr/>
        </p:nvSpPr>
        <p:spPr>
          <a:xfrm>
            <a:off x="5642610" y="295719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Ключевые компоненты</a:t>
            </a:r>
            <a:endParaRPr lang="en-US" sz="1600" dirty="0"/>
          </a:p>
        </p:txBody>
      </p:sp>
      <p:sp>
        <p:nvSpPr>
          <p:cNvPr id="33" name="Text 26"/>
          <p:cNvSpPr/>
          <p:nvPr/>
        </p:nvSpPr>
        <p:spPr>
          <a:xfrm>
            <a:off x="4458970" y="350583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04.</a:t>
            </a:r>
            <a:endParaRPr lang="en-US" sz="1600" dirty="0"/>
          </a:p>
        </p:txBody>
      </p:sp>
      <p:sp>
        <p:nvSpPr>
          <p:cNvPr id="34" name="Text 27"/>
          <p:cNvSpPr/>
          <p:nvPr/>
        </p:nvSpPr>
        <p:spPr>
          <a:xfrm>
            <a:off x="5642610" y="373824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Инфраструктура и безопасность</a:t>
            </a:r>
            <a:endParaRPr lang="en-US" sz="1600" dirty="0"/>
          </a:p>
        </p:txBody>
      </p:sp>
      <p:sp>
        <p:nvSpPr>
          <p:cNvPr id="35" name="Text 28"/>
          <p:cNvSpPr/>
          <p:nvPr/>
        </p:nvSpPr>
        <p:spPr>
          <a:xfrm>
            <a:off x="4458970" y="426021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05.</a:t>
            </a:r>
            <a:endParaRPr lang="en-US" sz="1600" dirty="0"/>
          </a:p>
        </p:txBody>
      </p:sp>
      <p:sp>
        <p:nvSpPr>
          <p:cNvPr id="36" name="Text 29"/>
          <p:cNvSpPr/>
          <p:nvPr/>
        </p:nvSpPr>
        <p:spPr>
          <a:xfrm>
            <a:off x="5642610" y="449262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Интеграции и дорожная карта</a:t>
            </a:r>
            <a:endParaRPr lang="en-US" sz="1600" dirty="0"/>
          </a:p>
        </p:txBody>
      </p:sp>
      <p:sp>
        <p:nvSpPr>
          <p:cNvPr id="37" name="Text 30"/>
          <p:cNvSpPr/>
          <p:nvPr/>
        </p:nvSpPr>
        <p:spPr>
          <a:xfrm>
            <a:off x="4458970" y="503364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06.</a:t>
            </a:r>
            <a:endParaRPr lang="en-US" sz="1600" dirty="0"/>
          </a:p>
        </p:txBody>
      </p:sp>
      <p:sp>
        <p:nvSpPr>
          <p:cNvPr id="38" name="Text 31"/>
          <p:cNvSpPr/>
          <p:nvPr/>
        </p:nvSpPr>
        <p:spPr>
          <a:xfrm>
            <a:off x="5642610" y="526605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Выводы и следующие шаги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2-d2nf6918bjvh7rlj0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q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3989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06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Выводы и следующие шаги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47-d2nf6cp8bjvh7rlj01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42-d2nf6bh8bjvh7rlj017g.png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61645" y="1942465"/>
            <a:ext cx="11273790" cy="45078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77875" y="646430"/>
            <a:ext cx="1064958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Преимущества платформы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821055" y="2287905"/>
            <a:ext cx="4998085" cy="385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Гибкость развёртывания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795655" y="2704465"/>
            <a:ext cx="4998085" cy="1598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Нейтрино Проф предлагает гибридное развёртывание, включая облачное и on-premise, что позволяет удовлетворить потребности разных клиентов и успешно участвовать в государственных тендерах.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57950" y="4302760"/>
            <a:ext cx="4998085" cy="385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Соответствие требованиям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57950" y="4719320"/>
            <a:ext cx="4998085" cy="1598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строго соответствует российскому законодательству и требованиям ФСБ, что делает её надёжным решением для государственных и коммерческих клиентов, нуждающихся в высоком уровне безопасности.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51-d2nf6dp8bjvh7rlj01j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745615" y="1824990"/>
            <a:ext cx="10120630" cy="4395470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7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/>
        </p:spPr>
      </p:sp>
      <p:sp>
        <p:nvSpPr>
          <p:cNvPr id="4" name="Text 1"/>
          <p:cNvSpPr/>
          <p:nvPr/>
        </p:nvSpPr>
        <p:spPr>
          <a:xfrm>
            <a:off x="1745615" y="1824990"/>
            <a:ext cx="10120630" cy="43954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41020" y="532130"/>
            <a:ext cx="10993120" cy="979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Ключевые действия в 2026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177791" y="3709209"/>
            <a:ext cx="0" cy="928914"/>
          </a:xfrm>
          <a:prstGeom prst="line">
            <a:avLst/>
          </a:prstGeom>
          <a:noFill/>
          <a:ln w="19050">
            <a:solidFill>
              <a:srgbClr val="D9D9D9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8518526" y="3709209"/>
            <a:ext cx="0" cy="928914"/>
          </a:xfrm>
          <a:prstGeom prst="line">
            <a:avLst/>
          </a:prstGeom>
          <a:noFill/>
          <a:ln w="19050">
            <a:solidFill>
              <a:srgbClr val="D9D9D9"/>
            </a:solidFill>
            <a:prstDash val="solid"/>
            <a:headEnd type="none"/>
            <a:tailEnd type="none"/>
          </a:ln>
        </p:spPr>
      </p:sp>
      <p:pic>
        <p:nvPicPr>
          <p:cNvPr id="8" name="Image 1" descr="https://kimi-img.moonshot.cn/pub/slides/slides_tmpl/image/25-08-27-19:59:38-d2nf6ah8bjvh7rlj010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0000">
            <a:off x="859790" y="1539875"/>
            <a:ext cx="1212850" cy="1104900"/>
          </a:xfrm>
          <a:prstGeom prst="rect">
            <a:avLst/>
          </a:prstGeom>
        </p:spPr>
      </p:pic>
      <p:pic>
        <p:nvPicPr>
          <p:cNvPr id="9" name="Image 2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" y="2763520"/>
            <a:ext cx="534670" cy="537210"/>
          </a:xfrm>
          <a:prstGeom prst="rect">
            <a:avLst/>
          </a:prstGeom>
        </p:spPr>
      </p:pic>
      <p:pic>
        <p:nvPicPr>
          <p:cNvPr id="10" name="Image 3" descr="https://kimi-img.moonshot.cn/pub/slides/slides_tmpl/image/25-08-27-19:59:50-d2nf6dh8bjvh7rlj01i0.png"/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1080000">
            <a:off x="-203835" y="4772025"/>
            <a:ext cx="852805" cy="2002790"/>
          </a:xfrm>
          <a:prstGeom prst="rect">
            <a:avLst/>
          </a:prstGeom>
        </p:spPr>
      </p:pic>
      <p:pic>
        <p:nvPicPr>
          <p:cNvPr id="11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246630" y="2352040"/>
            <a:ext cx="251460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Сертификация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2268855" y="3138805"/>
            <a:ext cx="2513965" cy="2987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 2026 году необходимо завершить сертификацию системы как средства защиты информации, что позволит участвовать в государственных тендерах и обеспечить высокий уровень доверия клиентов.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5568950" y="2359025"/>
            <a:ext cx="251460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Подготовка документации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5591175" y="3145790"/>
            <a:ext cx="2513965" cy="2980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Подготовка полного пакета документации для ФСБ и других регуляторных органов, что упростит процесс экспертизы и сертификации и сократит время внедрения системы.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8852535" y="2379345"/>
            <a:ext cx="251460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Развитие коммерческого SaaS</a:t>
            </a:r>
            <a:endParaRPr lang="en-US" sz="1600" dirty="0"/>
          </a:p>
        </p:txBody>
      </p:sp>
      <p:sp>
        <p:nvSpPr>
          <p:cNvPr id="17" name="Text 10"/>
          <p:cNvSpPr/>
          <p:nvPr/>
        </p:nvSpPr>
        <p:spPr>
          <a:xfrm>
            <a:off x="8874760" y="3166110"/>
            <a:ext cx="2513965" cy="2959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Запуск коммерческого SaaS-решения для СНГ и развитие партнёрской сети, что позволит расширить рынок и обеспечить рост доходов от подписок, снижая затраты на продажи.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52-d2nf6e18bjvh7rlj01l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"/>
            <a:ext cx="12192000" cy="685546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19100" y="2726690"/>
            <a:ext cx="7735570" cy="147193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46000"/>
                </a:srgbClr>
              </a:gs>
              <a:gs pos="30000">
                <a:srgbClr val="F9FBFD">
                  <a:alpha val="69000"/>
                </a:srgbClr>
              </a:gs>
              <a:gs pos="8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4" name="Text 1"/>
          <p:cNvSpPr/>
          <p:nvPr/>
        </p:nvSpPr>
        <p:spPr>
          <a:xfrm>
            <a:off x="419100" y="2726690"/>
            <a:ext cx="7735570" cy="14719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32359" y="810670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32359" y="81067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32359" y="907644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32359" y="90764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32359" y="1004618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32359" y="100461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1" name="Image 1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665460" y="330200"/>
            <a:ext cx="262890" cy="1170305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26745" y="5819775"/>
            <a:ext cx="4345305" cy="33147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7211695" y="5819775"/>
            <a:ext cx="4448810" cy="3663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2025/08/05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5099607" y="5982681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6" name="Shape 12"/>
          <p:cNvSpPr/>
          <p:nvPr/>
        </p:nvSpPr>
        <p:spPr>
          <a:xfrm>
            <a:off x="626745" y="3064510"/>
            <a:ext cx="11033760" cy="89344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626745" y="3064510"/>
            <a:ext cx="11033760" cy="8934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 YOU FOR READING！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2-d2nf6918bjvh7rlj0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q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2716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Цели и модель развёртывания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6298" y="657860"/>
            <a:ext cx="10479405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Задачи системы и контекст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0" name="Image 1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751820" y="428625"/>
            <a:ext cx="762000" cy="76200"/>
          </a:xfrm>
          <a:prstGeom prst="rect">
            <a:avLst/>
          </a:prstGeom>
        </p:spPr>
      </p:pic>
      <p:pic>
        <p:nvPicPr>
          <p:cNvPr id="11" name="Image 2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751820" y="559435"/>
            <a:ext cx="762000" cy="76200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774065" y="1918970"/>
            <a:ext cx="3388995" cy="4514850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7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16200000" scaled="1"/>
          </a:gradFill>
          <a:ln/>
        </p:spPr>
      </p:sp>
      <p:sp>
        <p:nvSpPr>
          <p:cNvPr id="13" name="Text 8"/>
          <p:cNvSpPr/>
          <p:nvPr/>
        </p:nvSpPr>
        <p:spPr>
          <a:xfrm>
            <a:off x="774065" y="1918970"/>
            <a:ext cx="3388995" cy="45148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4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905" y="2049780"/>
            <a:ext cx="688340" cy="691515"/>
          </a:xfrm>
          <a:prstGeom prst="rect">
            <a:avLst/>
          </a:prstGeom>
        </p:spPr>
      </p:pic>
      <p:pic>
        <p:nvPicPr>
          <p:cNvPr id="15" name="Image 4" descr="https://kimi-img.moonshot.cn/pub/slides/slides_tmpl/image/25-08-27-19:59:47-d2nf6cp8bjvh7rlj01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740" y="2232025"/>
            <a:ext cx="1288415" cy="330200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4437380" y="1918335"/>
            <a:ext cx="3388995" cy="4514850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7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16200000" scaled="1"/>
          </a:gradFill>
          <a:ln/>
        </p:spPr>
      </p:sp>
      <p:sp>
        <p:nvSpPr>
          <p:cNvPr id="17" name="Text 10"/>
          <p:cNvSpPr/>
          <p:nvPr/>
        </p:nvSpPr>
        <p:spPr>
          <a:xfrm>
            <a:off x="4437380" y="1918335"/>
            <a:ext cx="3388995" cy="45148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8" name="Image 5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280" y="2049780"/>
            <a:ext cx="688340" cy="691515"/>
          </a:xfrm>
          <a:prstGeom prst="rect">
            <a:avLst/>
          </a:prstGeom>
        </p:spPr>
      </p:pic>
      <p:pic>
        <p:nvPicPr>
          <p:cNvPr id="19" name="Image 6" descr="https://kimi-img.moonshot.cn/pub/slides/slides_tmpl/image/25-08-27-19:59:47-d2nf6cp8bjvh7rlj01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115" y="2232025"/>
            <a:ext cx="1288415" cy="330200"/>
          </a:xfrm>
          <a:prstGeom prst="rect">
            <a:avLst/>
          </a:prstGeom>
        </p:spPr>
      </p:pic>
      <p:sp>
        <p:nvSpPr>
          <p:cNvPr id="20" name="Shape 11"/>
          <p:cNvSpPr/>
          <p:nvPr/>
        </p:nvSpPr>
        <p:spPr>
          <a:xfrm>
            <a:off x="8082915" y="1918970"/>
            <a:ext cx="3388995" cy="4514850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7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16200000" scaled="1"/>
          </a:gradFill>
          <a:ln/>
        </p:spPr>
      </p:sp>
      <p:sp>
        <p:nvSpPr>
          <p:cNvPr id="21" name="Text 12"/>
          <p:cNvSpPr/>
          <p:nvPr/>
        </p:nvSpPr>
        <p:spPr>
          <a:xfrm>
            <a:off x="8082915" y="1918970"/>
            <a:ext cx="3388995" cy="45148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2" name="Image 7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735" y="2049780"/>
            <a:ext cx="688340" cy="691515"/>
          </a:xfrm>
          <a:prstGeom prst="rect">
            <a:avLst/>
          </a:prstGeom>
        </p:spPr>
      </p:pic>
      <p:pic>
        <p:nvPicPr>
          <p:cNvPr id="23" name="Image 8" descr="https://kimi-img.moonshot.cn/pub/slides/slides_tmpl/image/25-08-27-19:59:47-d2nf6cp8bjvh7rlj01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570" y="2232025"/>
            <a:ext cx="1288415" cy="330200"/>
          </a:xfrm>
          <a:prstGeom prst="rect">
            <a:avLst/>
          </a:prstGeom>
        </p:spPr>
      </p:pic>
      <p:sp>
        <p:nvSpPr>
          <p:cNvPr id="24" name="Text 13"/>
          <p:cNvSpPr/>
          <p:nvPr/>
        </p:nvSpPr>
        <p:spPr>
          <a:xfrm>
            <a:off x="2152015" y="2136140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25" name="Text 14"/>
          <p:cNvSpPr/>
          <p:nvPr/>
        </p:nvSpPr>
        <p:spPr>
          <a:xfrm>
            <a:off x="1097915" y="2960370"/>
            <a:ext cx="280543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Цель системы</a:t>
            </a:r>
            <a:endParaRPr lang="en-US" sz="1600" dirty="0"/>
          </a:p>
        </p:txBody>
      </p:sp>
      <p:sp>
        <p:nvSpPr>
          <p:cNvPr id="26" name="Text 15"/>
          <p:cNvSpPr/>
          <p:nvPr/>
        </p:nvSpPr>
        <p:spPr>
          <a:xfrm>
            <a:off x="1120140" y="3533140"/>
            <a:ext cx="2915285" cy="2987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«Нейтрино Проф» — это корпоративная система предотвращения утечек данных и мониторинга цифровой активности, разработанная для государственных и коммерческих клиентов с высокими требованиями к безопасности и соответствию законодательству.</a:t>
            </a:r>
            <a:endParaRPr lang="en-US" sz="1600" dirty="0"/>
          </a:p>
        </p:txBody>
      </p:sp>
      <p:sp>
        <p:nvSpPr>
          <p:cNvPr id="27" name="Text 16"/>
          <p:cNvSpPr/>
          <p:nvPr/>
        </p:nvSpPr>
        <p:spPr>
          <a:xfrm>
            <a:off x="5796915" y="214185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28" name="Text 17"/>
          <p:cNvSpPr/>
          <p:nvPr/>
        </p:nvSpPr>
        <p:spPr>
          <a:xfrm>
            <a:off x="4733290" y="2960370"/>
            <a:ext cx="280543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Законодательные требования</a:t>
            </a:r>
            <a:endParaRPr lang="en-US" sz="1600" dirty="0"/>
          </a:p>
        </p:txBody>
      </p:sp>
      <p:sp>
        <p:nvSpPr>
          <p:cNvPr id="29" name="Text 18"/>
          <p:cNvSpPr/>
          <p:nvPr/>
        </p:nvSpPr>
        <p:spPr>
          <a:xfrm>
            <a:off x="4755515" y="3669665"/>
            <a:ext cx="2761615" cy="2987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строго соответствует требованиям российского законодательства, включая 152-ФЗ о персональных данных, требования ФСТЭК и ФСБ, что позволяет ей пройти экспертизу и сертификацию как средство защиты информации.</a:t>
            </a:r>
            <a:endParaRPr lang="en-US" sz="1600" dirty="0"/>
          </a:p>
        </p:txBody>
      </p:sp>
      <p:sp>
        <p:nvSpPr>
          <p:cNvPr id="30" name="Text 19"/>
          <p:cNvSpPr/>
          <p:nvPr/>
        </p:nvSpPr>
        <p:spPr>
          <a:xfrm>
            <a:off x="9431020" y="214566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31" name="Text 20"/>
          <p:cNvSpPr/>
          <p:nvPr/>
        </p:nvSpPr>
        <p:spPr>
          <a:xfrm>
            <a:off x="8373745" y="2960370"/>
            <a:ext cx="2805430" cy="786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Целевая аудитория</a:t>
            </a:r>
            <a:endParaRPr lang="en-US" sz="1600" dirty="0"/>
          </a:p>
        </p:txBody>
      </p:sp>
      <p:sp>
        <p:nvSpPr>
          <p:cNvPr id="32" name="Text 21"/>
          <p:cNvSpPr/>
          <p:nvPr/>
        </p:nvSpPr>
        <p:spPr>
          <a:xfrm>
            <a:off x="8395970" y="3533140"/>
            <a:ext cx="2761615" cy="2987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Основные клиенты — государственные учреждения и крупные корпорации, участвующие в государственных тендерах, такие как РЖД, а также коммерческие предприятия в СНГ, нуждающиеся в надежных решениях для защиты данных.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45-d2nf6c98bjvh7rlj01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2795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43-d2nf6bp8bjvh7rlj01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90" y="2486660"/>
            <a:ext cx="9105265" cy="391604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30860" y="1240155"/>
            <a:ext cx="11169650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Гибридная модель развёртывания</a:t>
            </a:r>
            <a:endParaRPr lang="en-US" sz="1600" dirty="0"/>
          </a:p>
        </p:txBody>
      </p:sp>
      <p:pic>
        <p:nvPicPr>
          <p:cNvPr id="5" name="Image 2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2" name="Image 3" descr="https://kimi-img.moonshot.cn/pub/slides/slides_tmpl/image/25-08-27-19:59:47-d2nf6cp8bjvh7rlj01b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10" y="4102100"/>
            <a:ext cx="2884170" cy="1807845"/>
          </a:xfrm>
          <a:prstGeom prst="rect">
            <a:avLst/>
          </a:prstGeom>
        </p:spPr>
      </p:pic>
      <p:pic>
        <p:nvPicPr>
          <p:cNvPr id="13" name="Image 4" descr="https://kimi-img.moonshot.cn/pub/slides/slides_tmpl/image/25-08-27-19:59:39-d2nf6ap8bjvh7rlj01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40" y="3285490"/>
            <a:ext cx="262255" cy="263525"/>
          </a:xfrm>
          <a:prstGeom prst="rect">
            <a:avLst/>
          </a:prstGeom>
        </p:spPr>
      </p:pic>
      <p:pic>
        <p:nvPicPr>
          <p:cNvPr id="14" name="Image 5" descr="https://kimi-img.moonshot.cn/pub/slides/slides_tmpl/image/25-08-27-19:59:33-d2nf6998bjvh7rlj00sg.png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785495" y="3761105"/>
            <a:ext cx="469900" cy="34099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 rot="16200000">
            <a:off x="379730" y="3850005"/>
            <a:ext cx="913765" cy="209550"/>
          </a:xfrm>
          <a:prstGeom prst="parallelogram">
            <a:avLst>
              <a:gd name="adj" fmla="val 38342"/>
            </a:avLst>
          </a:prstGeom>
          <a:solidFill>
            <a:srgbClr val="2F5BEE">
              <a:alpha val="34118"/>
            </a:srgbClr>
          </a:solidFill>
          <a:ln/>
        </p:spPr>
      </p:sp>
      <p:sp>
        <p:nvSpPr>
          <p:cNvPr id="16" name="Text 8"/>
          <p:cNvSpPr/>
          <p:nvPr/>
        </p:nvSpPr>
        <p:spPr>
          <a:xfrm rot="16200000">
            <a:off x="379730" y="3850005"/>
            <a:ext cx="913765" cy="2095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9"/>
          <p:cNvSpPr/>
          <p:nvPr/>
        </p:nvSpPr>
        <p:spPr>
          <a:xfrm rot="16200000" flipV="1">
            <a:off x="1584325" y="3179445"/>
            <a:ext cx="692150" cy="123190"/>
          </a:xfrm>
          <a:prstGeom prst="parallelogram">
            <a:avLst>
              <a:gd name="adj" fmla="val 38342"/>
            </a:avLst>
          </a:prstGeom>
          <a:solidFill>
            <a:srgbClr val="2F5BEE">
              <a:alpha val="12941"/>
            </a:srgbClr>
          </a:solidFill>
          <a:ln/>
        </p:spPr>
      </p:sp>
      <p:sp>
        <p:nvSpPr>
          <p:cNvPr id="18" name="Text 10"/>
          <p:cNvSpPr/>
          <p:nvPr/>
        </p:nvSpPr>
        <p:spPr>
          <a:xfrm rot="16200000">
            <a:off x="1584325" y="3179445"/>
            <a:ext cx="692150" cy="1231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Shape 11"/>
          <p:cNvSpPr/>
          <p:nvPr/>
        </p:nvSpPr>
        <p:spPr>
          <a:xfrm rot="16200000" flipV="1">
            <a:off x="1781175" y="3522345"/>
            <a:ext cx="692150" cy="76200"/>
          </a:xfrm>
          <a:prstGeom prst="parallelogram">
            <a:avLst>
              <a:gd name="adj" fmla="val 38342"/>
            </a:avLst>
          </a:prstGeom>
          <a:solidFill>
            <a:srgbClr val="4B8BF7">
              <a:alpha val="45882"/>
            </a:srgbClr>
          </a:solidFill>
          <a:ln/>
        </p:spPr>
      </p:sp>
      <p:sp>
        <p:nvSpPr>
          <p:cNvPr id="20" name="Text 12"/>
          <p:cNvSpPr/>
          <p:nvPr/>
        </p:nvSpPr>
        <p:spPr>
          <a:xfrm rot="16200000">
            <a:off x="1781175" y="3522345"/>
            <a:ext cx="692150" cy="762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1" name="Text 13"/>
          <p:cNvSpPr/>
          <p:nvPr/>
        </p:nvSpPr>
        <p:spPr>
          <a:xfrm>
            <a:off x="3370580" y="2826385"/>
            <a:ext cx="3712210" cy="69215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On-premise развёртывание</a:t>
            </a:r>
            <a:endParaRPr lang="en-US" sz="1600" dirty="0"/>
          </a:p>
        </p:txBody>
      </p:sp>
      <p:sp>
        <p:nvSpPr>
          <p:cNvPr id="22" name="Text 14"/>
          <p:cNvSpPr/>
          <p:nvPr/>
        </p:nvSpPr>
        <p:spPr>
          <a:xfrm>
            <a:off x="3512820" y="3658870"/>
            <a:ext cx="3385820" cy="2693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государственных заказчиков и крупных корпораций, требующих высокого уровня безопасности и контроля, система предлагает on-premise развёртывание с локальным хранением данных, что соответствует требованиям к защите конфиденциальной информации.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7479665" y="2826385"/>
            <a:ext cx="3712210" cy="69215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Облачная версия</a:t>
            </a:r>
            <a:endParaRPr lang="en-US" sz="1600" dirty="0"/>
          </a:p>
        </p:txBody>
      </p:sp>
      <p:sp>
        <p:nvSpPr>
          <p:cNvPr id="24" name="Text 16"/>
          <p:cNvSpPr/>
          <p:nvPr/>
        </p:nvSpPr>
        <p:spPr>
          <a:xfrm>
            <a:off x="7621905" y="3658870"/>
            <a:ext cx="3385820" cy="2693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коммерческих клиентов в СНГ доступна облачная версия, которая обеспечивает гибкость и масштабируемость, снижает затраты на инфраструктуру и ускоряет время вывода продукта на рынок.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2-d2nf6918bjvh7rlj0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q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3989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Архитектура и микросервисы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02680" y="1847215"/>
            <a:ext cx="2790190" cy="4148455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1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2700000" scaled="1"/>
          </a:gradFill>
          <a:ln/>
        </p:spPr>
      </p:sp>
      <p:sp>
        <p:nvSpPr>
          <p:cNvPr id="4" name="Text 1"/>
          <p:cNvSpPr/>
          <p:nvPr/>
        </p:nvSpPr>
        <p:spPr>
          <a:xfrm>
            <a:off x="6202680" y="1847215"/>
            <a:ext cx="2790190" cy="41484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443865" y="1741170"/>
            <a:ext cx="2790190" cy="4148455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1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2700000" scaled="1"/>
          </a:gradFill>
          <a:ln/>
        </p:spPr>
      </p:sp>
      <p:sp>
        <p:nvSpPr>
          <p:cNvPr id="6" name="Text 3"/>
          <p:cNvSpPr/>
          <p:nvPr/>
        </p:nvSpPr>
        <p:spPr>
          <a:xfrm>
            <a:off x="443865" y="1741170"/>
            <a:ext cx="2790190" cy="41484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322955" y="2245360"/>
            <a:ext cx="2790190" cy="4148455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1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2700000" scaled="1"/>
          </a:gradFill>
          <a:ln/>
        </p:spPr>
      </p:sp>
      <p:sp>
        <p:nvSpPr>
          <p:cNvPr id="8" name="Text 5"/>
          <p:cNvSpPr/>
          <p:nvPr/>
        </p:nvSpPr>
        <p:spPr>
          <a:xfrm>
            <a:off x="3322955" y="2245360"/>
            <a:ext cx="2790190" cy="41484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011920" y="2245360"/>
            <a:ext cx="2790190" cy="4148455"/>
          </a:xfrm>
          <a:prstGeom prst="roundRect">
            <a:avLst>
              <a:gd name="adj" fmla="val 7194"/>
            </a:avLst>
          </a:prstGeom>
          <a:gradFill flip="none" rotWithShape="1">
            <a:gsLst>
              <a:gs pos="0">
                <a:srgbClr val="2F5BEE">
                  <a:alpha val="11000"/>
                </a:srgbClr>
              </a:gs>
              <a:gs pos="57000">
                <a:srgbClr val="EAEEF4">
                  <a:alpha val="0"/>
                </a:srgbClr>
              </a:gs>
              <a:gs pos="100000">
                <a:srgbClr val="FFFFFF"/>
              </a:gs>
            </a:gsLst>
            <a:lin ang="2700000" scaled="1"/>
          </a:gradFill>
          <a:ln/>
        </p:spPr>
      </p:sp>
      <p:sp>
        <p:nvSpPr>
          <p:cNvPr id="10" name="Text 7"/>
          <p:cNvSpPr/>
          <p:nvPr/>
        </p:nvSpPr>
        <p:spPr>
          <a:xfrm>
            <a:off x="9011920" y="2245360"/>
            <a:ext cx="2790190" cy="41484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56298" y="535305"/>
            <a:ext cx="10479405" cy="8305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Микросервисная архитектура v2.0-core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443865" y="1605280"/>
            <a:ext cx="69024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F5BEE"/>
              </a:gs>
              <a:gs pos="13000">
                <a:srgbClr val="2F5BEE"/>
              </a:gs>
              <a:gs pos="100000">
                <a:srgbClr val="EAEEF4"/>
              </a:gs>
            </a:gsLst>
            <a:lin ang="2700000" scaled="1"/>
          </a:gradFill>
          <a:ln/>
        </p:spPr>
      </p:sp>
      <p:sp>
        <p:nvSpPr>
          <p:cNvPr id="13" name="Text 10"/>
          <p:cNvSpPr/>
          <p:nvPr/>
        </p:nvSpPr>
        <p:spPr>
          <a:xfrm>
            <a:off x="443865" y="1605280"/>
            <a:ext cx="690245" cy="369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3319780" y="2034540"/>
            <a:ext cx="69024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F5BEE"/>
              </a:gs>
              <a:gs pos="13000">
                <a:srgbClr val="2F5BEE"/>
              </a:gs>
              <a:gs pos="100000">
                <a:srgbClr val="EAEEF4"/>
              </a:gs>
            </a:gsLst>
            <a:lin ang="2700000" scaled="1"/>
          </a:gradFill>
          <a:ln/>
        </p:spPr>
      </p:sp>
      <p:sp>
        <p:nvSpPr>
          <p:cNvPr id="15" name="Text 12"/>
          <p:cNvSpPr/>
          <p:nvPr/>
        </p:nvSpPr>
        <p:spPr>
          <a:xfrm>
            <a:off x="3319780" y="2034540"/>
            <a:ext cx="690245" cy="369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208395" y="1605280"/>
            <a:ext cx="69024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F5BEE"/>
              </a:gs>
              <a:gs pos="13000">
                <a:srgbClr val="2F5BEE"/>
              </a:gs>
              <a:gs pos="100000">
                <a:srgbClr val="EAEEF4"/>
              </a:gs>
            </a:gsLst>
            <a:lin ang="2700000" scaled="1"/>
          </a:gradFill>
          <a:ln/>
        </p:spPr>
      </p:sp>
      <p:sp>
        <p:nvSpPr>
          <p:cNvPr id="17" name="Text 14"/>
          <p:cNvSpPr/>
          <p:nvPr/>
        </p:nvSpPr>
        <p:spPr>
          <a:xfrm>
            <a:off x="6208395" y="1605280"/>
            <a:ext cx="690245" cy="369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9024620" y="2079625"/>
            <a:ext cx="69024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F5BEE"/>
              </a:gs>
              <a:gs pos="13000">
                <a:srgbClr val="2F5BEE"/>
              </a:gs>
              <a:gs pos="100000">
                <a:srgbClr val="EAEEF4"/>
              </a:gs>
            </a:gsLst>
            <a:lin ang="2700000" scaled="1"/>
          </a:gradFill>
          <a:ln/>
        </p:spPr>
      </p:sp>
      <p:sp>
        <p:nvSpPr>
          <p:cNvPr id="19" name="Text 16"/>
          <p:cNvSpPr/>
          <p:nvPr/>
        </p:nvSpPr>
        <p:spPr>
          <a:xfrm>
            <a:off x="9024620" y="2079625"/>
            <a:ext cx="690245" cy="369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6" name="Image 1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751820" y="428625"/>
            <a:ext cx="762000" cy="76200"/>
          </a:xfrm>
          <a:prstGeom prst="rect">
            <a:avLst/>
          </a:prstGeom>
        </p:spPr>
      </p:pic>
      <p:pic>
        <p:nvPicPr>
          <p:cNvPr id="27" name="Image 2" descr="https://kimi-img.moonshot.cn/pub/slides/slides_tmpl/image/25-08-27-19:59:30-d2nf68h8bjvh7rlj00pg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751820" y="559435"/>
            <a:ext cx="762000" cy="76200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445135" y="156019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9" name="Text 24"/>
          <p:cNvSpPr/>
          <p:nvPr/>
        </p:nvSpPr>
        <p:spPr>
          <a:xfrm>
            <a:off x="515620" y="2214245"/>
            <a:ext cx="2707640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Цель рефакторинга</a:t>
            </a:r>
            <a:endParaRPr lang="en-US" sz="1600" dirty="0"/>
          </a:p>
        </p:txBody>
      </p:sp>
      <p:sp>
        <p:nvSpPr>
          <p:cNvPr id="30" name="Text 25"/>
          <p:cNvSpPr/>
          <p:nvPr/>
        </p:nvSpPr>
        <p:spPr>
          <a:xfrm>
            <a:off x="524510" y="2829560"/>
            <a:ext cx="2708275" cy="3034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 версии v2.0-core система была рефакторена на микросервисы, что позволяет ускорить процесс CI/CD, обеспечить высокую отказоустойчивость и горизонтальное масштабирование, что критично для работы с большими данными и высокими нагрузками.</a:t>
            </a:r>
            <a:endParaRPr lang="en-US" sz="1600" dirty="0"/>
          </a:p>
        </p:txBody>
      </p:sp>
      <p:sp>
        <p:nvSpPr>
          <p:cNvPr id="31" name="Text 26"/>
          <p:cNvSpPr/>
          <p:nvPr/>
        </p:nvSpPr>
        <p:spPr>
          <a:xfrm>
            <a:off x="3321050" y="198945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27"/>
          <p:cNvSpPr/>
          <p:nvPr/>
        </p:nvSpPr>
        <p:spPr>
          <a:xfrm>
            <a:off x="3354705" y="2655570"/>
            <a:ext cx="276669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Технологии оркестрации</a:t>
            </a:r>
            <a:endParaRPr lang="en-US" sz="1600" dirty="0"/>
          </a:p>
        </p:txBody>
      </p:sp>
      <p:sp>
        <p:nvSpPr>
          <p:cNvPr id="33" name="Text 28"/>
          <p:cNvSpPr/>
          <p:nvPr/>
        </p:nvSpPr>
        <p:spPr>
          <a:xfrm>
            <a:off x="3437890" y="3270885"/>
            <a:ext cx="2640965" cy="3034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Каждый микросервис развёртывается в Docker-контейнерах, управляемых Kubernetes в облаке или Ansible для on-premise установки, что позволяет сократить время выкатки обновлений до нескольких минут и упростить управление инфраструктурой.</a:t>
            </a:r>
            <a:endParaRPr lang="en-US" sz="1600" dirty="0"/>
          </a:p>
        </p:txBody>
      </p:sp>
      <p:sp>
        <p:nvSpPr>
          <p:cNvPr id="34" name="Text 29"/>
          <p:cNvSpPr/>
          <p:nvPr/>
        </p:nvSpPr>
        <p:spPr>
          <a:xfrm>
            <a:off x="6209665" y="1560195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5" name="Text 30"/>
          <p:cNvSpPr/>
          <p:nvPr/>
        </p:nvSpPr>
        <p:spPr>
          <a:xfrm>
            <a:off x="6224905" y="2200910"/>
            <a:ext cx="2696210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Преимущества микросервисов</a:t>
            </a:r>
            <a:endParaRPr lang="en-US" sz="1600" dirty="0"/>
          </a:p>
        </p:txBody>
      </p:sp>
      <p:sp>
        <p:nvSpPr>
          <p:cNvPr id="36" name="Text 31"/>
          <p:cNvSpPr/>
          <p:nvPr/>
        </p:nvSpPr>
        <p:spPr>
          <a:xfrm>
            <a:off x="6303645" y="2816225"/>
            <a:ext cx="2708275" cy="3034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Микросервисная архитектура позволяет независимо разрабатывать, тестировать и масштабировать каждый компонент системы, что ускоряет внедрение новых функций и повышает гибкость решения перед лицом меняющихся требований.</a:t>
            </a:r>
            <a:endParaRPr lang="en-US" sz="1600" dirty="0"/>
          </a:p>
        </p:txBody>
      </p:sp>
      <p:sp>
        <p:nvSpPr>
          <p:cNvPr id="37" name="Text 32"/>
          <p:cNvSpPr/>
          <p:nvPr/>
        </p:nvSpPr>
        <p:spPr>
          <a:xfrm>
            <a:off x="9025890" y="2034540"/>
            <a:ext cx="688975" cy="53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8" name="Text 33"/>
          <p:cNvSpPr/>
          <p:nvPr/>
        </p:nvSpPr>
        <p:spPr>
          <a:xfrm>
            <a:off x="9028430" y="2704465"/>
            <a:ext cx="276669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Поддержка гибридного развёртывания</a:t>
            </a:r>
            <a:endParaRPr lang="en-US" sz="1600" dirty="0"/>
          </a:p>
        </p:txBody>
      </p:sp>
      <p:sp>
        <p:nvSpPr>
          <p:cNvPr id="39" name="Text 34"/>
          <p:cNvSpPr/>
          <p:nvPr/>
        </p:nvSpPr>
        <p:spPr>
          <a:xfrm>
            <a:off x="9111616" y="3319780"/>
            <a:ext cx="2849880" cy="298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Такая архитектура поддерживает как облачное, так и локальное развёртывание, что делает систему подходящей для разных типов клиентов и позволяет ей успешно участвовать в государственных тендерах с разными требованиями к инфраструктуре.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7-d2nf6a98bjvh7rlj00v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68611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88055" y="1666875"/>
            <a:ext cx="7894320" cy="82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Zero Trust и сетевая сегментация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6" name="Text 2"/>
          <p:cNvSpPr/>
          <p:nvPr/>
        </p:nvSpPr>
        <p:spPr>
          <a:xfrm>
            <a:off x="4799330" y="3131820"/>
            <a:ext cx="658304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20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Принцип Zero Trust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5586730" y="3714750"/>
            <a:ext cx="5795645" cy="2319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использует принцип Zero Trust, проверяя каждый запрос и поток данных независимо от их источника. Сетевая сегментация через сервис-меш и микросегменты минимизирует риск при компрометации и защищает конфиденциальность данных, что критично для государственных и корпоративных клиентов.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33-d2nf6998bjvh7rlj00s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32-d2nf6918bjvh7rlj0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33-d2nf6998bjvh7rlj00q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9:33-d2nf6998bjvh7rlj00r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9:30-d2nf68h8bjvh7rlj00p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3989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Ключевые компоненты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1254</Words>
  <Application>Microsoft Office PowerPoint</Application>
  <PresentationFormat>Широкоэкранный</PresentationFormat>
  <Paragraphs>151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MiSans</vt:lpstr>
      <vt:lpstr>Noto Sans SC</vt:lpstr>
      <vt:lpstr>Arial</vt:lpstr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Нейтрино Проф: архитектура DLP</dc:title>
  <dc:subject>Нейтрино Проф: архитектура DLP</dc:subject>
  <dc:creator>Kimi</dc:creator>
  <cp:lastModifiedBy>ALEX</cp:lastModifiedBy>
  <cp:revision>2</cp:revision>
  <dcterms:created xsi:type="dcterms:W3CDTF">2025-09-25T20:23:26Z</dcterms:created>
  <dcterms:modified xsi:type="dcterms:W3CDTF">2025-09-25T20:28:03Z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{"Label":"Нейтрино Проф: архитектура DLP","ContentProducer":"001191110108MACG2KBH8F10000","ProduceID":"d3aq4ji783mt4brjirv0","ReservedCode1":"","ContentPropagator":"001191110108MACG2KBH8F20000","PropagateID":"d3aq4ji783mt4brjirv0","ReservedCode2":""}</vt:lpwstr>
  </property>
</Properties>
</file>