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5"/>
  </p:notesMasterIdLst>
  <p:sldIdLst>
    <p:sldId id="257" r:id="rId2"/>
    <p:sldId id="261" r:id="rId3"/>
    <p:sldId id="259" r:id="rId4"/>
    <p:sldId id="272" r:id="rId5"/>
    <p:sldId id="262" r:id="rId6"/>
    <p:sldId id="263" r:id="rId7"/>
    <p:sldId id="264" r:id="rId8"/>
    <p:sldId id="273" r:id="rId9"/>
    <p:sldId id="267" r:id="rId10"/>
    <p:sldId id="268" r:id="rId11"/>
    <p:sldId id="271" r:id="rId12"/>
    <p:sldId id="269" r:id="rId13"/>
    <p:sldId id="270" r:id="rId1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39" autoAdjust="0"/>
    <p:restoredTop sz="94660"/>
  </p:normalViewPr>
  <p:slideViewPr>
    <p:cSldViewPr snapToGrid="0">
      <p:cViewPr>
        <p:scale>
          <a:sx n="100" d="100"/>
          <a:sy n="100" d="100"/>
        </p:scale>
        <p:origin x="-1086" y="-72"/>
      </p:cViewPr>
      <p:guideLst>
        <p:guide orient="horz" pos="2284"/>
        <p:guide orient="horz" pos="2973"/>
        <p:guide pos="373"/>
        <p:guide pos="5530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I:\&#1055;&#1088;&#1077;&#1079;&#1077;&#1085;&#1090;&#1072;&#1094;&#1080;&#1080;%20&#1084;&#1077;&#1085;&#1077;&#1076;&#1078;&#1084;&#1077;&#1085;&#1090;&#1072;\&#1050;&#1088;&#1072;&#1089;&#1085;&#1099;&#1081;%20&#1087;&#1091;&#1090;&#1100;\&#1088;&#1072;&#1073;&#1086;&#1095;&#1080;&#1077;%20&#1084;&#1072;&#1090;&#1077;&#1088;&#1080;&#1072;&#1083;&#1099;\&#1055;&#1088;&#1077;&#1079;&#1080;&#1085;&#1090;&#1072;&#1094;&#1080;&#1103;%20&#1052;&#1052;&#1047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5;&#1088;&#1077;&#1079;&#1077;&#1085;&#1090;&#1072;&#1094;&#1080;&#1080;%20&#1084;&#1077;&#1085;&#1077;&#1076;&#1078;&#1084;&#1077;&#1085;&#1090;&#1072;\&#1050;&#1088;&#1072;&#1089;&#1085;&#1099;&#1081;%20&#1087;&#1091;&#1090;&#1100;\&#1088;&#1072;&#1073;&#1086;&#1095;&#1080;&#1077;%20&#1084;&#1072;&#1090;&#1077;&#1088;&#1080;&#1072;&#1083;&#1099;\&#1055;&#1088;&#1077;&#1079;&#1080;&#1085;&#1090;&#1072;&#1094;&#1080;&#1103;%20&#1052;&#1052;&#1047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5;&#1088;&#1077;&#1079;&#1077;&#1085;&#1090;&#1072;&#1094;&#1080;&#1080;%20&#1084;&#1077;&#1085;&#1077;&#1076;&#1078;&#1084;&#1077;&#1085;&#1090;&#1072;\&#1050;&#1088;&#1072;&#1089;&#1085;&#1099;&#1081;%20&#1087;&#1091;&#1090;&#1100;\&#1055;&#1088;&#1077;&#1079;&#1080;&#1085;&#1090;&#1072;&#1094;&#1080;&#1103;%20&#1052;&#1052;&#1047;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>
        <c:manualLayout>
          <c:layoutTarget val="inner"/>
          <c:xMode val="edge"/>
          <c:yMode val="edge"/>
          <c:x val="3.3074036360605956E-2"/>
          <c:y val="5.0925925925926097E-2"/>
          <c:w val="0.92778590752480883"/>
          <c:h val="0.79286235053951593"/>
        </c:manualLayout>
      </c:layout>
      <c:barChart>
        <c:barDir val="col"/>
        <c:grouping val="stacked"/>
        <c:ser>
          <c:idx val="0"/>
          <c:order val="0"/>
          <c:tx>
            <c:strRef>
              <c:f>Лист2!$A$13</c:f>
              <c:strCache>
                <c:ptCount val="1"/>
                <c:pt idx="0">
                  <c:v>Сдача в аренду</c:v>
                </c:pt>
              </c:strCache>
            </c:strRef>
          </c:tx>
          <c:dLbls>
            <c:dLbl>
              <c:idx val="0"/>
              <c:layout>
                <c:manualLayout>
                  <c:x val="-7.8235603146602814E-2"/>
                  <c:y val="-9.2592592592593663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28%</a:t>
                    </a:r>
                  </a:p>
                </c:rich>
              </c:tx>
              <c:dLblPos val="ctr"/>
            </c:dLbl>
            <c:dLbl>
              <c:idx val="1"/>
              <c:layout>
                <c:manualLayout>
                  <c:x val="-8.4020126628340047E-2"/>
                  <c:y val="-9.2592592592593663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56%</a:t>
                    </a:r>
                  </a:p>
                </c:rich>
              </c:tx>
              <c:dLblPos val="ctr"/>
            </c:dLbl>
            <c:dLbl>
              <c:idx val="2"/>
              <c:layout>
                <c:manualLayout>
                  <c:x val="-7.2909191764778031E-2"/>
                  <c:y val="-7.2907553222514602E-7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92%</a:t>
                    </a:r>
                  </a:p>
                </c:rich>
              </c:tx>
              <c:dLblPos val="ctr"/>
            </c:dLbl>
            <c:dLbl>
              <c:idx val="3"/>
              <c:layout>
                <c:manualLayout>
                  <c:x val="-8.402012662834004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100%</a:t>
                    </a:r>
                  </a:p>
                </c:rich>
              </c:tx>
              <c:dLblPos val="ctr"/>
            </c:dLbl>
            <c:showVal val="1"/>
          </c:dLbls>
          <c:cat>
            <c:numRef>
              <c:f>Лист2!$B$12:$E$12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Лист2!$B$13:$E$13</c:f>
              <c:numCache>
                <c:formatCode>#,##0.0</c:formatCode>
                <c:ptCount val="4"/>
                <c:pt idx="0">
                  <c:v>31.7</c:v>
                </c:pt>
                <c:pt idx="1">
                  <c:v>30.8</c:v>
                </c:pt>
                <c:pt idx="2">
                  <c:v>36.6</c:v>
                </c:pt>
                <c:pt idx="3">
                  <c:v>70.5</c:v>
                </c:pt>
              </c:numCache>
            </c:numRef>
          </c:val>
        </c:ser>
        <c:ser>
          <c:idx val="1"/>
          <c:order val="1"/>
          <c:tx>
            <c:strRef>
              <c:f>Лист2!$A$14</c:f>
              <c:strCache>
                <c:ptCount val="1"/>
                <c:pt idx="0">
                  <c:v>Производство</c:v>
                </c:pt>
              </c:strCache>
            </c:strRef>
          </c:tx>
          <c:dLbls>
            <c:dLbl>
              <c:idx val="0"/>
              <c:layout>
                <c:manualLayout>
                  <c:x val="-8.4478001977813244E-2"/>
                  <c:y val="-1.388888888888899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72%</a:t>
                    </a:r>
                  </a:p>
                </c:rich>
              </c:tx>
              <c:dLblPos val="ctr"/>
            </c:dLbl>
            <c:dLbl>
              <c:idx val="1"/>
              <c:layout>
                <c:manualLayout>
                  <c:x val="-8.1242333724839702E-2"/>
                  <c:y val="-4.6296296296296632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44%</a:t>
                    </a:r>
                  </a:p>
                </c:rich>
              </c:tx>
              <c:dLblPos val="ctr"/>
            </c:dLbl>
            <c:dLbl>
              <c:idx val="2"/>
              <c:layout>
                <c:manualLayout>
                  <c:x val="-7.0360336536014673E-2"/>
                  <c:y val="-3.6453776611257449E-7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8%</a:t>
                    </a:r>
                  </a:p>
                </c:rich>
              </c:tx>
              <c:dLblPos val="ctr"/>
            </c:dLbl>
            <c:showVal val="1"/>
          </c:dLbls>
          <c:cat>
            <c:numRef>
              <c:f>Лист2!$B$12:$E$12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Лист2!$B$14:$E$14</c:f>
              <c:numCache>
                <c:formatCode>#,##0.0</c:formatCode>
                <c:ptCount val="4"/>
                <c:pt idx="0">
                  <c:v>79.7</c:v>
                </c:pt>
                <c:pt idx="1">
                  <c:v>24.2</c:v>
                </c:pt>
                <c:pt idx="2">
                  <c:v>3.3</c:v>
                </c:pt>
              </c:numCache>
            </c:numRef>
          </c:val>
        </c:ser>
        <c:dLbls/>
        <c:overlap val="100"/>
        <c:axId val="48149248"/>
        <c:axId val="48150784"/>
      </c:barChart>
      <c:catAx>
        <c:axId val="4814924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48150784"/>
        <c:crosses val="autoZero"/>
        <c:auto val="1"/>
        <c:lblAlgn val="ctr"/>
        <c:lblOffset val="100"/>
      </c:catAx>
      <c:valAx>
        <c:axId val="48150784"/>
        <c:scaling>
          <c:orientation val="minMax"/>
        </c:scaling>
        <c:delete val="1"/>
        <c:axPos val="l"/>
        <c:numFmt formatCode="#,##0.0" sourceLinked="1"/>
        <c:tickLblPos val="none"/>
        <c:crossAx val="48149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21003572470111"/>
          <c:w val="0.99528037999392038"/>
          <c:h val="7.4659521726450864E-2"/>
        </c:manualLayout>
      </c:layout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>
        <c:manualLayout>
          <c:layoutTarget val="inner"/>
          <c:xMode val="edge"/>
          <c:yMode val="edge"/>
          <c:x val="0"/>
          <c:y val="3.4901146495069577E-2"/>
          <c:w val="1"/>
          <c:h val="0.81802073696401889"/>
        </c:manualLayout>
      </c:layout>
      <c:barChart>
        <c:barDir val="col"/>
        <c:grouping val="clustered"/>
        <c:ser>
          <c:idx val="0"/>
          <c:order val="0"/>
          <c:tx>
            <c:strRef>
              <c:f>Лист3!$A$19</c:f>
              <c:strCache>
                <c:ptCount val="1"/>
                <c:pt idx="0">
                  <c:v>В целом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Лист3!$B$18:$E$18</c:f>
              <c:strCache>
                <c:ptCount val="4"/>
                <c:pt idx="0">
                  <c:v>01.01.2009</c:v>
                </c:pt>
                <c:pt idx="1">
                  <c:v>01.01.2010</c:v>
                </c:pt>
                <c:pt idx="2">
                  <c:v>01.01.2011</c:v>
                </c:pt>
                <c:pt idx="3">
                  <c:v>01.01.2012</c:v>
                </c:pt>
              </c:strCache>
            </c:strRef>
          </c:cat>
          <c:val>
            <c:numRef>
              <c:f>Лист3!$B$19:$E$19</c:f>
              <c:numCache>
                <c:formatCode>0.0%</c:formatCode>
                <c:ptCount val="4"/>
                <c:pt idx="0">
                  <c:v>0.33261708258045808</c:v>
                </c:pt>
                <c:pt idx="1">
                  <c:v>0.41299995116472138</c:v>
                </c:pt>
                <c:pt idx="2">
                  <c:v>0.66347609513112271</c:v>
                </c:pt>
                <c:pt idx="3">
                  <c:v>0.87341895785515455</c:v>
                </c:pt>
              </c:numCache>
            </c:numRef>
          </c:val>
        </c:ser>
        <c:ser>
          <c:idx val="1"/>
          <c:order val="1"/>
          <c:tx>
            <c:strRef>
              <c:f>Лист3!$A$20</c:f>
              <c:strCache>
                <c:ptCount val="1"/>
                <c:pt idx="0">
                  <c:v>Площадка 1</c:v>
                </c:pt>
              </c:strCache>
            </c:strRef>
          </c:tx>
          <c:dLbls>
            <c:dLbl>
              <c:idx val="0"/>
              <c:layout>
                <c:manualLayout>
                  <c:x val="5.8226498787903114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5.8226498787903114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7467949636370935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1645299757580763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Лист3!$B$18:$E$18</c:f>
              <c:strCache>
                <c:ptCount val="4"/>
                <c:pt idx="0">
                  <c:v>01.01.2009</c:v>
                </c:pt>
                <c:pt idx="1">
                  <c:v>01.01.2010</c:v>
                </c:pt>
                <c:pt idx="2">
                  <c:v>01.01.2011</c:v>
                </c:pt>
                <c:pt idx="3">
                  <c:v>01.01.2012</c:v>
                </c:pt>
              </c:strCache>
            </c:strRef>
          </c:cat>
          <c:val>
            <c:numRef>
              <c:f>Лист3!$B$20:$E$20</c:f>
              <c:numCache>
                <c:formatCode>0.0%</c:formatCode>
                <c:ptCount val="4"/>
                <c:pt idx="0">
                  <c:v>2.451293516448419E-2</c:v>
                </c:pt>
                <c:pt idx="1">
                  <c:v>8.1204088150750725E-2</c:v>
                </c:pt>
                <c:pt idx="2">
                  <c:v>0.51181731076333437</c:v>
                </c:pt>
                <c:pt idx="3">
                  <c:v>0.82968700095816061</c:v>
                </c:pt>
              </c:numCache>
            </c:numRef>
          </c:val>
        </c:ser>
        <c:ser>
          <c:idx val="2"/>
          <c:order val="2"/>
          <c:tx>
            <c:strRef>
              <c:f>Лист3!$A$21</c:f>
              <c:strCache>
                <c:ptCount val="1"/>
                <c:pt idx="0">
                  <c:v>Площадка 2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Лист3!$B$18:$E$18</c:f>
              <c:strCache>
                <c:ptCount val="4"/>
                <c:pt idx="0">
                  <c:v>01.01.2009</c:v>
                </c:pt>
                <c:pt idx="1">
                  <c:v>01.01.2010</c:v>
                </c:pt>
                <c:pt idx="2">
                  <c:v>01.01.2011</c:v>
                </c:pt>
                <c:pt idx="3">
                  <c:v>01.01.2012</c:v>
                </c:pt>
              </c:strCache>
            </c:strRef>
          </c:cat>
          <c:val>
            <c:numRef>
              <c:f>Лист3!$B$21:$E$21</c:f>
              <c:numCache>
                <c:formatCode>0.0%</c:formatCode>
                <c:ptCount val="4"/>
                <c:pt idx="0">
                  <c:v>0.81780460203696714</c:v>
                </c:pt>
                <c:pt idx="1">
                  <c:v>0.93549603923047964</c:v>
                </c:pt>
                <c:pt idx="2">
                  <c:v>0.90230101848359789</c:v>
                </c:pt>
                <c:pt idx="3">
                  <c:v>0.94228592983779658</c:v>
                </c:pt>
              </c:numCache>
            </c:numRef>
          </c:val>
        </c:ser>
        <c:dLbls/>
        <c:axId val="49029504"/>
        <c:axId val="49031040"/>
      </c:barChart>
      <c:catAx>
        <c:axId val="49029504"/>
        <c:scaling>
          <c:orientation val="minMax"/>
        </c:scaling>
        <c:axPos val="b"/>
        <c:numFmt formatCode="dd/mm/yyyy" sourceLinked="0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9031040"/>
        <c:crosses val="autoZero"/>
        <c:auto val="1"/>
        <c:lblAlgn val="ctr"/>
        <c:lblOffset val="100"/>
      </c:catAx>
      <c:valAx>
        <c:axId val="49031040"/>
        <c:scaling>
          <c:orientation val="minMax"/>
        </c:scaling>
        <c:delete val="1"/>
        <c:axPos val="l"/>
        <c:numFmt formatCode="0.0%" sourceLinked="1"/>
        <c:tickLblPos val="none"/>
        <c:crossAx val="49029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1146097599418852"/>
          <c:w val="1"/>
          <c:h val="8.4484831041028441E-2"/>
        </c:manualLayout>
      </c:layout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>
        <c:manualLayout>
          <c:layoutTarget val="inner"/>
          <c:xMode val="edge"/>
          <c:yMode val="edge"/>
          <c:x val="0.13238055874986038"/>
          <c:y val="6.7027691659740471E-2"/>
          <c:w val="0.73632281074305383"/>
          <c:h val="0.70846278232316151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4934906071222301"/>
                  <c:y val="0.14735085141868257"/>
                </c:manualLayout>
              </c:layout>
              <c:showVal val="1"/>
            </c:dLbl>
            <c:dLbl>
              <c:idx val="1"/>
              <c:layout>
                <c:manualLayout>
                  <c:x val="-0.22476393325178323"/>
                  <c:y val="-6.7387553654800439E-2"/>
                </c:manualLayout>
              </c:layout>
              <c:showVal val="1"/>
            </c:dLbl>
            <c:dLbl>
              <c:idx val="2"/>
              <c:layout>
                <c:manualLayout>
                  <c:x val="0.13442137821660918"/>
                  <c:y val="-0.14836565256262288"/>
                </c:manualLayout>
              </c:layout>
              <c:showVal val="1"/>
            </c:dLbl>
            <c:dLbl>
              <c:idx val="3"/>
              <c:layout>
                <c:manualLayout>
                  <c:x val="0.22286529220552409"/>
                  <c:y val="6.885642733532428E-2"/>
                </c:manualLayout>
              </c:layout>
              <c:showVal val="1"/>
            </c:dLbl>
            <c:dLbl>
              <c:idx val="4"/>
              <c:layout>
                <c:manualLayout>
                  <c:x val="9.2006652823957299E-2"/>
                  <c:y val="0.11778855956793836"/>
                </c:manualLayout>
              </c:layout>
              <c:showVal val="1"/>
            </c:dLbl>
            <c:dLbl>
              <c:idx val="5"/>
              <c:layout>
                <c:manualLayout>
                  <c:x val="1.067810944460228E-2"/>
                  <c:y val="1.3880189680502536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Лист1!$H$91:$H$96</c:f>
              <c:strCache>
                <c:ptCount val="6"/>
                <c:pt idx="0">
                  <c:v>Автосервис</c:v>
                </c:pt>
                <c:pt idx="1">
                  <c:v>Пром.производство</c:v>
                </c:pt>
                <c:pt idx="2">
                  <c:v>Хранение </c:v>
                </c:pt>
                <c:pt idx="3">
                  <c:v>Пищевое производство</c:v>
                </c:pt>
                <c:pt idx="4">
                  <c:v>Офисы</c:v>
                </c:pt>
                <c:pt idx="5">
                  <c:v>Аренда земли</c:v>
                </c:pt>
              </c:strCache>
            </c:strRef>
          </c:cat>
          <c:val>
            <c:numRef>
              <c:f>Лист1!$I$91:$I$96</c:f>
              <c:numCache>
                <c:formatCode>0.0%</c:formatCode>
                <c:ptCount val="6"/>
                <c:pt idx="0">
                  <c:v>0.18064218824574974</c:v>
                </c:pt>
                <c:pt idx="1">
                  <c:v>0.24854758809104688</c:v>
                </c:pt>
                <c:pt idx="2">
                  <c:v>0.26984414344727731</c:v>
                </c:pt>
                <c:pt idx="3">
                  <c:v>0.19792300982538141</c:v>
                </c:pt>
                <c:pt idx="4">
                  <c:v>8.8839880844620744E-2</c:v>
                </c:pt>
                <c:pt idx="5">
                  <c:v>1.4203189545925901E-2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"/>
          <c:y val="0.8005341197363397"/>
          <c:w val="1"/>
          <c:h val="0.19730020853915822"/>
        </c:manualLayout>
      </c:layout>
    </c:legend>
    <c:plotVisOnly val="1"/>
    <c:dispBlanksAs val="zero"/>
  </c:chart>
  <c:txPr>
    <a:bodyPr/>
    <a:lstStyle/>
    <a:p>
      <a:pPr>
        <a:defRPr sz="10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en-US"/>
              <a:t>EBITDA</a:t>
            </a:r>
            <a:r>
              <a:rPr lang="ru-RU"/>
              <a:t>,</a:t>
            </a:r>
            <a:r>
              <a:rPr lang="ru-RU" baseline="0"/>
              <a:t> млн. руб.</a:t>
            </a:r>
            <a:endParaRPr lang="ru-RU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Лист1!$A$22</c:f>
              <c:strCache>
                <c:ptCount val="1"/>
                <c:pt idx="0">
                  <c:v>орп</c:v>
                </c:pt>
              </c:strCache>
            </c:strRef>
          </c:tx>
          <c:dLbls>
            <c:showVal val="1"/>
          </c:dLbls>
          <c:cat>
            <c:numRef>
              <c:f>Лист1!$B$21:$E$21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Лист1!$B$22:$E$22</c:f>
              <c:numCache>
                <c:formatCode>General</c:formatCode>
                <c:ptCount val="4"/>
                <c:pt idx="0">
                  <c:v>23.4</c:v>
                </c:pt>
                <c:pt idx="1">
                  <c:v>-16.399999999999999</c:v>
                </c:pt>
                <c:pt idx="2">
                  <c:v>-61.4</c:v>
                </c:pt>
                <c:pt idx="3">
                  <c:v>10.4</c:v>
                </c:pt>
              </c:numCache>
            </c:numRef>
          </c:val>
        </c:ser>
        <c:dLbls/>
        <c:axId val="48800896"/>
        <c:axId val="48802432"/>
      </c:barChart>
      <c:catAx>
        <c:axId val="48800896"/>
        <c:scaling>
          <c:orientation val="minMax"/>
        </c:scaling>
        <c:axPos val="b"/>
        <c:numFmt formatCode="General" sourceLinked="1"/>
        <c:tickLblPos val="nextTo"/>
        <c:crossAx val="48802432"/>
        <c:crosses val="autoZero"/>
        <c:auto val="1"/>
        <c:lblAlgn val="ctr"/>
        <c:lblOffset val="100"/>
      </c:catAx>
      <c:valAx>
        <c:axId val="48802432"/>
        <c:scaling>
          <c:orientation val="minMax"/>
        </c:scaling>
        <c:delete val="1"/>
        <c:axPos val="l"/>
        <c:numFmt formatCode="General" sourceLinked="1"/>
        <c:tickLblPos val="none"/>
        <c:crossAx val="48800896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/>
      <c:barChart>
        <c:barDir val="col"/>
        <c:grouping val="stacked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1600"/>
                      <a:t>3</a:t>
                    </a:r>
                    <a:r>
                      <a:rPr lang="ru-RU"/>
                      <a:t>1%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персонал</c:v>
              </c:pt>
            </c:strLit>
          </c:cat>
          <c:val>
            <c:numRef>
              <c:f>Лист1!$B$3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1"/>
          <c:order val="1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1600"/>
                      <a:t>6</a:t>
                    </a:r>
                    <a:r>
                      <a:rPr lang="ru-RU"/>
                      <a:t>9%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персонал</c:v>
              </c:pt>
            </c:strLit>
          </c:cat>
          <c:val>
            <c:numRef>
              <c:f>Лист1!$C$3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dLbls/>
        <c:overlap val="100"/>
        <c:axId val="49137920"/>
        <c:axId val="49360896"/>
      </c:barChart>
      <c:catAx>
        <c:axId val="49137920"/>
        <c:scaling>
          <c:orientation val="minMax"/>
        </c:scaling>
        <c:delete val="1"/>
        <c:axPos val="b"/>
        <c:tickLblPos val="none"/>
        <c:crossAx val="49360896"/>
        <c:crosses val="autoZero"/>
        <c:auto val="1"/>
        <c:lblAlgn val="ctr"/>
        <c:lblOffset val="100"/>
      </c:catAx>
      <c:valAx>
        <c:axId val="49360896"/>
        <c:scaling>
          <c:orientation val="minMax"/>
        </c:scaling>
        <c:delete val="1"/>
        <c:axPos val="l"/>
        <c:numFmt formatCode="General" sourceLinked="1"/>
        <c:tickLblPos val="none"/>
        <c:crossAx val="49137920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4.6418916298582968E-2"/>
                  <c:y val="0.11615422395998194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Лист2!$C$15:$E$15</c:f>
              <c:strCache>
                <c:ptCount val="3"/>
                <c:pt idx="0">
                  <c:v>до 30 лет</c:v>
                </c:pt>
                <c:pt idx="1">
                  <c:v>от 30 до 50 лет</c:v>
                </c:pt>
                <c:pt idx="2">
                  <c:v>более 50 лет</c:v>
                </c:pt>
              </c:strCache>
            </c:strRef>
          </c:cat>
          <c:val>
            <c:numRef>
              <c:f>Лист2!$C$16:$E$16</c:f>
              <c:numCache>
                <c:formatCode>0.0%</c:formatCode>
                <c:ptCount val="3"/>
                <c:pt idx="0">
                  <c:v>8.0000000000000043E-2</c:v>
                </c:pt>
                <c:pt idx="1">
                  <c:v>0.22</c:v>
                </c:pt>
                <c:pt idx="2">
                  <c:v>0.70000000000000062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4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0.04191</cdr:x>
      <cdr:y>0.01819</cdr:y>
    </cdr:from>
    <cdr:to>
      <cdr:x>0.35452</cdr:x>
      <cdr:y>0.12582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77004" y="49909"/>
          <a:ext cx="1320431" cy="2952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100" dirty="0"/>
            <a:t>111,4 млн. руб.</a:t>
          </a:r>
        </a:p>
      </cdr:txBody>
    </cdr:sp>
  </cdr:relSizeAnchor>
  <cdr:relSizeAnchor xmlns:cdr="http://schemas.openxmlformats.org/drawingml/2006/chartDrawing">
    <cdr:from>
      <cdr:x>0.26942</cdr:x>
      <cdr:y>0.38194</cdr:y>
    </cdr:from>
    <cdr:to>
      <cdr:x>0.51733</cdr:x>
      <cdr:y>0.48958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1137990" y="1047738"/>
          <a:ext cx="1047136" cy="2952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55,0 млн. руб.</a:t>
          </a:r>
        </a:p>
      </cdr:txBody>
    </cdr:sp>
  </cdr:relSizeAnchor>
  <cdr:relSizeAnchor xmlns:cdr="http://schemas.openxmlformats.org/drawingml/2006/chartDrawing">
    <cdr:from>
      <cdr:x>0.49615</cdr:x>
      <cdr:y>0.4604</cdr:y>
    </cdr:from>
    <cdr:to>
      <cdr:x>0.74407</cdr:x>
      <cdr:y>0.56804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95675" y="1262968"/>
          <a:ext cx="1047179" cy="2952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39,9 млн. руб.</a:t>
          </a:r>
        </a:p>
      </cdr:txBody>
    </cdr:sp>
  </cdr:relSizeAnchor>
  <cdr:relSizeAnchor xmlns:cdr="http://schemas.openxmlformats.org/drawingml/2006/chartDrawing">
    <cdr:from>
      <cdr:x>0.72031</cdr:x>
      <cdr:y>0.27695</cdr:y>
    </cdr:from>
    <cdr:to>
      <cdr:x>0.96823</cdr:x>
      <cdr:y>0.38459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042507" y="759718"/>
          <a:ext cx="1047178" cy="2952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100" dirty="0"/>
            <a:t>70,5 млн.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0.06458</cdr:x>
      <cdr:y>0.08333</cdr:y>
    </cdr:from>
    <cdr:to>
      <cdr:x>0.2375</cdr:x>
      <cdr:y>0.15549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95274" y="228600"/>
          <a:ext cx="790575" cy="197928"/>
        </a:xfrm>
        <a:prstGeom xmlns:a="http://schemas.openxmlformats.org/drawingml/2006/main" prst="ellipse">
          <a:avLst/>
        </a:prstGeom>
        <a:solidFill xmlns:a="http://schemas.openxmlformats.org/drawingml/2006/main">
          <a:srgbClr val="7BA79D">
            <a:lumMod val="60000"/>
            <a:lumOff val="40000"/>
          </a:srgbClr>
        </a:solidFill>
        <a:ln xmlns:a="http://schemas.openxmlformats.org/drawingml/2006/main" w="19050" cap="flat" cmpd="sng" algn="ctr">
          <a:solidFill>
            <a:srgbClr val="7BA79D">
              <a:lumMod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w Cen MT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w Cen MT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w Cen MT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w Cen MT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w Cen MT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Tw Cen MT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Tw Cen MT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Tw Cen MT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Tw Cen MT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+mn-lt"/>
            </a:rPr>
            <a:t>21,0%</a:t>
          </a:r>
          <a:endParaRPr lang="ru-RU" sz="11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0.77083</cdr:x>
      <cdr:y>0.1875</cdr:y>
    </cdr:from>
    <cdr:to>
      <cdr:x>0.9375</cdr:x>
      <cdr:y>0.25618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3524250" y="514350"/>
          <a:ext cx="762000" cy="188402"/>
        </a:xfrm>
        <a:prstGeom xmlns:a="http://schemas.openxmlformats.org/drawingml/2006/main" prst="ellipse">
          <a:avLst/>
        </a:prstGeom>
        <a:solidFill xmlns:a="http://schemas.openxmlformats.org/drawingml/2006/main">
          <a:srgbClr val="7BA79D">
            <a:lumMod val="60000"/>
            <a:lumOff val="40000"/>
          </a:srgbClr>
        </a:solidFill>
        <a:ln xmlns:a="http://schemas.openxmlformats.org/drawingml/2006/main" w="19050" cap="flat" cmpd="sng" algn="ctr">
          <a:solidFill>
            <a:srgbClr val="7BA79D">
              <a:lumMod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14,8%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0.01667</cdr:x>
      <cdr:y>0.90625</cdr:y>
    </cdr:from>
    <cdr:to>
      <cdr:x>0.11483</cdr:x>
      <cdr:y>0.95747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76200" y="2486025"/>
          <a:ext cx="448817" cy="140505"/>
        </a:xfrm>
        <a:prstGeom xmlns:a="http://schemas.openxmlformats.org/drawingml/2006/main" prst="ellipse">
          <a:avLst/>
        </a:prstGeom>
        <a:solidFill xmlns:a="http://schemas.openxmlformats.org/drawingml/2006/main">
          <a:srgbClr val="7BA79D">
            <a:lumMod val="60000"/>
            <a:lumOff val="40000"/>
          </a:srgbClr>
        </a:solidFill>
        <a:ln xmlns:a="http://schemas.openxmlformats.org/drawingml/2006/main" w="19050" cap="flat" cmpd="sng" algn="ctr">
          <a:solidFill>
            <a:srgbClr val="7BA79D">
              <a:lumMod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w Cen MT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w Cen MT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w Cen MT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w Cen MT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w Cen MT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w Cen MT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w Cen MT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w Cen MT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w Cen MT"/>
            </a:defRPr>
          </a:lvl9pPr>
        </a:lstStyle>
        <a:p xmlns:a="http://schemas.openxmlformats.org/drawingml/2006/main">
          <a:pPr algn="ctr"/>
          <a:r>
            <a:rPr lang="ru-RU" dirty="0" smtClean="0">
              <a:latin typeface="Calibri"/>
            </a:rPr>
            <a:t>%</a:t>
          </a:r>
          <a:endParaRPr lang="ru-RU" dirty="0">
            <a:latin typeface="Calibri"/>
          </a:endParaRPr>
        </a:p>
      </cdr:txBody>
    </cdr:sp>
  </cdr:relSizeAnchor>
  <cdr:relSizeAnchor xmlns:cdr="http://schemas.openxmlformats.org/drawingml/2006/chartDrawing">
    <cdr:from>
      <cdr:x>0.1125</cdr:x>
      <cdr:y>0.88542</cdr:y>
    </cdr:from>
    <cdr:to>
      <cdr:x>0.40241</cdr:x>
      <cdr:y>0.9741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14350" y="2428875"/>
          <a:ext cx="1325479" cy="243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w Cen MT"/>
            </a:defRPr>
          </a:lvl1pPr>
          <a:lvl2pPr marL="457200" indent="0">
            <a:defRPr sz="1100">
              <a:latin typeface="Tw Cen MT"/>
            </a:defRPr>
          </a:lvl2pPr>
          <a:lvl3pPr marL="914400" indent="0">
            <a:defRPr sz="1100">
              <a:latin typeface="Tw Cen MT"/>
            </a:defRPr>
          </a:lvl3pPr>
          <a:lvl4pPr marL="1371600" indent="0">
            <a:defRPr sz="1100">
              <a:latin typeface="Tw Cen MT"/>
            </a:defRPr>
          </a:lvl4pPr>
          <a:lvl5pPr marL="1828800" indent="0">
            <a:defRPr sz="1100">
              <a:latin typeface="Tw Cen MT"/>
            </a:defRPr>
          </a:lvl5pPr>
          <a:lvl6pPr marL="2286000" indent="0">
            <a:defRPr sz="1100">
              <a:latin typeface="Tw Cen MT"/>
            </a:defRPr>
          </a:lvl6pPr>
          <a:lvl7pPr marL="2743200" indent="0">
            <a:defRPr sz="1100">
              <a:latin typeface="Tw Cen MT"/>
            </a:defRPr>
          </a:lvl7pPr>
          <a:lvl8pPr marL="3200400" indent="0">
            <a:defRPr sz="1100">
              <a:latin typeface="Tw Cen MT"/>
            </a:defRPr>
          </a:lvl8pPr>
          <a:lvl9pPr marL="3657600" indent="0">
            <a:defRPr sz="1100">
              <a:latin typeface="Tw Cen MT"/>
            </a:defRPr>
          </a:lvl9pPr>
        </a:lstStyle>
        <a:p xmlns:a="http://schemas.openxmlformats.org/drawingml/2006/main">
          <a:r>
            <a:rPr lang="ru-RU" sz="1100" dirty="0" smtClean="0"/>
            <a:t>-</a:t>
          </a:r>
          <a:r>
            <a:rPr lang="en-US" sz="1100" dirty="0" smtClean="0"/>
            <a:t> EBITDA margin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4274C01-1C5B-44A0-AD64-31D3A11291F7}" type="datetimeFigureOut">
              <a:rPr lang="ru-RU"/>
              <a:pPr>
                <a:defRPr/>
              </a:pPr>
              <a:t>16.07.2014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3" tIns="47786" rIns="95573" bIns="4778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5573" tIns="47786" rIns="95573" bIns="4778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DFBAB79-E176-45F6-B30B-E98FF5E34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540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27C7D6-CC37-4994-9C26-C507DBB1BD5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BC8E55-351E-4523-AA4D-0716A928224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2945B-F79C-4154-B31E-5352ACBEB03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25E09E-A9C4-410A-B57A-3C5051BE298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EFD4FB-EB08-44A3-8E4C-BF714C7EEFD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E4BAAE-B051-4DEC-B06D-501FFD8DAA6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5A7A61-5DD7-4CB1-80B6-4DA0CE1E1A6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C379A3-FF29-4AD6-A458-5CC9CA54F57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4542B8-9E11-4C83-AE84-1A76B56A13E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AFF70C-372E-4556-850D-308834CF052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871528-199A-48BB-9C73-40C577EE2FB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2FDC6B-50C0-49F2-812C-DA7FFC3CC6A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CC60B-3AE1-41C2-B4DC-283D9DA966F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611B9B-81EF-4E0E-8DB3-45E4F6105DE5}" type="datetime1">
              <a:rPr lang="ru-RU"/>
              <a:pPr>
                <a:defRPr/>
              </a:pPr>
              <a:t>16.07.2014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 Презентация менеджмента Октябрь 2011 </a:t>
            </a: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079B4F-73AF-41F5-BC89-D7CC42A8A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4611D-17C1-4F52-BF8B-CBDA151042A5}" type="datetime1">
              <a:rPr lang="ru-RU"/>
              <a:pPr>
                <a:defRPr/>
              </a:pPr>
              <a:t>16.07.2014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Презентация менеджмента Октябрь 2011 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62A39-60B9-4A26-8280-7653FEFA9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827C2-E795-47A3-8FB5-6F41BA1DD656}" type="datetime1">
              <a:rPr lang="ru-RU"/>
              <a:pPr>
                <a:defRPr/>
              </a:pPr>
              <a:t>16.07.2014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Презентация менеджмента Октябрь 2011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398B5-A31A-459E-A18C-CA483FBB6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524CA-8DB9-4801-96D3-9F58C1260794}" type="datetime1">
              <a:rPr lang="ru-RU"/>
              <a:pPr>
                <a:defRPr/>
              </a:pPr>
              <a:t>16.07.2014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Презентация менеджмента Октябрь 2011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F70C8-C912-4EE0-A1F8-957F49FDBC81}" type="datetime1">
              <a:rPr lang="ru-RU"/>
              <a:pPr>
                <a:defRPr/>
              </a:pPr>
              <a:t>16.07.2014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250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Презентация менеджмента Октябрь 2011 </a:t>
            </a: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34AD2-1B8E-41BB-914B-54711141AB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6EFF-738B-406E-BCD1-EB78D23AA399}" type="datetime1">
              <a:rPr lang="ru-RU"/>
              <a:pPr>
                <a:defRPr/>
              </a:pPr>
              <a:t>16.07.2014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053872-36AF-498D-B7AE-5166061B1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Презентация менеджмента Октябрь 2011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C2D8D5-D672-43E8-BE9C-46918ABC359B}" type="datetime1">
              <a:rPr lang="ru-RU"/>
              <a:pPr>
                <a:defRPr/>
              </a:pPr>
              <a:t>16.07.2014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2A1EB4-37E5-48A5-ACFD-D512F12C0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Презентация менеджмента Октябрь 2011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B4C049-5C8F-4F23-B4CA-9D662E68C302}" type="datetime1">
              <a:rPr lang="ru-RU"/>
              <a:pPr>
                <a:defRPr/>
              </a:pPr>
              <a:t>16.07.2014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BCBC4C-9208-4930-A75A-1A670B61A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Презентация менеджмента Октябрь 2011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453A0-DA12-4453-8493-825F29179244}" type="datetime1">
              <a:rPr lang="ru-RU"/>
              <a:pPr>
                <a:defRPr/>
              </a:pPr>
              <a:t>16.07.2014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Презентация менеджмента Октябрь 2011 </a:t>
            </a: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6D7EF-41C5-4AE1-8512-45DB828BF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E6CE6-62F6-40BE-A0C3-95689B8508CE}" type="datetime1">
              <a:rPr lang="ru-RU"/>
              <a:pPr>
                <a:defRPr/>
              </a:pPr>
              <a:t>16.07.2014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Презентация менеджмента Октябрь 2011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6309B05-C0B9-4B8C-834B-1A57A4F92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EFA9-E883-44AE-AB85-E9B4F6B2B3B0}" type="datetime1">
              <a:rPr lang="ru-RU"/>
              <a:pPr>
                <a:defRPr/>
              </a:pPr>
              <a:t>16.07.2014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Презентация менеджмента Октябрь 2011 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6B808-CDF3-4E64-81C9-44E1F2565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5A123C5-9C4C-4F89-ACF5-1EDF10F65564}" type="datetime1">
              <a:rPr lang="ru-RU"/>
              <a:pPr>
                <a:defRPr/>
              </a:pPr>
              <a:t>16.07.2014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C7F0828-9C07-423D-91D0-B32653E52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Презентация менеджмента Октябрь 2011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2508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6ED36B4-367D-4C65-AB93-6DFC73DE8313}" type="datetime1">
              <a:rPr lang="ru-RU"/>
              <a:pPr>
                <a:defRPr/>
              </a:pPr>
              <a:t>16.07.2014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126163"/>
            <a:ext cx="5421313" cy="373062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Презентация менеджмента Октябрь 2011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11188" y="6524625"/>
            <a:ext cx="8532812" cy="217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1" descr="Знак РВРЗ в пропорциях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467725" y="141288"/>
            <a:ext cx="515938" cy="515937"/>
          </a:xfrm>
          <a:prstGeom prst="rect">
            <a:avLst/>
          </a:prstGeom>
          <a:noFill/>
          <a:effectLst>
            <a:outerShdw dist="50800" sx="1000" sy="1000" algn="ctr" rotWithShape="0">
              <a:srgbClr val="000000">
                <a:alpha val="0"/>
              </a:srgbClr>
            </a:outerShdw>
          </a:effectLst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5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3.jpeg"/><Relationship Id="rId5" Type="http://schemas.openxmlformats.org/officeDocument/2006/relationships/image" Target="../media/image19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4.png"/><Relationship Id="rId9" Type="http://schemas.openxmlformats.org/officeDocument/2006/relationships/image" Target="../media/image16.jpeg"/><Relationship Id="rId1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4784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23850" y="115888"/>
            <a:ext cx="8496300" cy="6408737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95288" y="5208588"/>
            <a:ext cx="8353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tabLst>
                <a:tab pos="1654175" algn="l"/>
              </a:tabLst>
            </a:pPr>
            <a:r>
              <a:rPr lang="ru-RU" sz="3600"/>
              <a:t>ОАО «ММЗ КРАСНЫЙ ПУТЬ»</a:t>
            </a:r>
          </a:p>
          <a:p>
            <a:pPr algn="ctr" eaLnBrk="0" hangingPunct="0">
              <a:tabLst>
                <a:tab pos="1654175" algn="l"/>
              </a:tabLst>
            </a:pPr>
            <a:endParaRPr lang="ru-RU" sz="1400" b="1" i="1">
              <a:solidFill>
                <a:srgbClr val="005052"/>
              </a:solidFill>
              <a:latin typeface="EuropeExt08"/>
            </a:endParaRPr>
          </a:p>
          <a:p>
            <a:pPr algn="ctr" eaLnBrk="0" hangingPunct="0">
              <a:tabLst>
                <a:tab pos="1654175" algn="l"/>
              </a:tabLst>
            </a:pPr>
            <a:endParaRPr lang="ru-RU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Презентация менеджмента </a:t>
            </a:r>
            <a:r>
              <a:rPr lang="ru-RU" dirty="0"/>
              <a:t> </a:t>
            </a:r>
            <a:r>
              <a:rPr lang="ru-RU" dirty="0" smtClean="0"/>
              <a:t>февраль  2014года </a:t>
            </a:r>
          </a:p>
        </p:txBody>
      </p:sp>
      <p:pic>
        <p:nvPicPr>
          <p:cNvPr id="15365" name="Рисунок 24" descr="zk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7013" y="2979738"/>
            <a:ext cx="1171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00" y="1866900"/>
            <a:ext cx="2735263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9900" y="1827213"/>
            <a:ext cx="273843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95638" y="284163"/>
            <a:ext cx="27860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36" descr="IMAG00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5600" y="3808413"/>
            <a:ext cx="793750" cy="1225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54" name="Прямая соединительная линия 53"/>
          <p:cNvCxnSpPr/>
          <p:nvPr/>
        </p:nvCxnSpPr>
        <p:spPr>
          <a:xfrm>
            <a:off x="320180" y="110455"/>
            <a:ext cx="8464491" cy="16778"/>
          </a:xfrm>
          <a:prstGeom prst="line">
            <a:avLst/>
          </a:prstGeom>
          <a:ln w="8890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29968" y="6504264"/>
            <a:ext cx="8464491" cy="16778"/>
          </a:xfrm>
          <a:prstGeom prst="line">
            <a:avLst/>
          </a:prstGeom>
          <a:ln w="8890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2" name="Рисунок 55" descr="IMAG00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52525" y="3830638"/>
            <a:ext cx="8778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Рисунок 56" descr="IMAG00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8188" y="3821113"/>
            <a:ext cx="9667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Рисунок 57" descr="IMAG00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57513" y="3806825"/>
            <a:ext cx="9667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Рисунок 58" descr="IMAG002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13188" y="3805238"/>
            <a:ext cx="10001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Рисунок 59" descr="IMAG003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06963" y="3787775"/>
            <a:ext cx="9906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Рисунок 60" descr="IMAG002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94388" y="3798888"/>
            <a:ext cx="96837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Рисунок 61" descr="IMAG002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35775" y="3800475"/>
            <a:ext cx="9667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Рисунок 62" descr="IMAG003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77163" y="3819525"/>
            <a:ext cx="10318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Прямая соединительная линия 45"/>
          <p:cNvCxnSpPr/>
          <p:nvPr/>
        </p:nvCxnSpPr>
        <p:spPr>
          <a:xfrm>
            <a:off x="8016875" y="134224"/>
            <a:ext cx="0" cy="6384022"/>
          </a:xfrm>
          <a:prstGeom prst="line">
            <a:avLst/>
          </a:prstGeom>
          <a:ln w="8890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18782" y="125835"/>
            <a:ext cx="8389" cy="6375633"/>
          </a:xfrm>
          <a:prstGeom prst="line">
            <a:avLst/>
          </a:prstGeom>
          <a:ln w="8890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43949" y="3808602"/>
            <a:ext cx="8464491" cy="16778"/>
          </a:xfrm>
          <a:prstGeom prst="line">
            <a:avLst/>
          </a:prstGeom>
          <a:ln w="8890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36958" y="5059959"/>
            <a:ext cx="8464491" cy="16778"/>
          </a:xfrm>
          <a:prstGeom prst="line">
            <a:avLst/>
          </a:prstGeom>
          <a:ln w="8890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C018-BFC7-426F-AD5C-90797C5EA50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4617" y="5964573"/>
            <a:ext cx="8464491" cy="16778"/>
          </a:xfrm>
          <a:prstGeom prst="line">
            <a:avLst/>
          </a:prstGeom>
          <a:ln w="26035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62793" y="1041634"/>
            <a:ext cx="8464491" cy="16778"/>
          </a:xfrm>
          <a:prstGeom prst="line">
            <a:avLst/>
          </a:prstGeom>
          <a:ln w="26035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6" name="Рисунок 6" descr="zk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6238" y="150813"/>
            <a:ext cx="98901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2425" y="150813"/>
            <a:ext cx="763111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000" dirty="0">
                <a:latin typeface="+mn-lt"/>
              </a:rPr>
              <a:t>позволило увеличить арендные площади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083727" y="1996580"/>
          <a:ext cx="3363985" cy="382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799" name="TextBox 11"/>
          <p:cNvSpPr txBox="1">
            <a:spLocks noChangeArrowheads="1"/>
          </p:cNvSpPr>
          <p:nvPr/>
        </p:nvSpPr>
        <p:spPr bwMode="auto">
          <a:xfrm>
            <a:off x="5083175" y="1208088"/>
            <a:ext cx="35401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/>
              <a:t>Структура выручки по целевому использованию арендованного имущества в </a:t>
            </a:r>
            <a:r>
              <a:rPr lang="ru-RU" sz="1600" dirty="0" smtClean="0"/>
              <a:t>2013 </a:t>
            </a:r>
            <a:r>
              <a:rPr lang="ru-RU" sz="1600" dirty="0"/>
              <a:t>году</a:t>
            </a:r>
          </a:p>
        </p:txBody>
      </p:sp>
      <p:sp>
        <p:nvSpPr>
          <p:cNvPr id="33800" name="TextBox 14"/>
          <p:cNvSpPr txBox="1">
            <a:spLocks noChangeArrowheads="1"/>
          </p:cNvSpPr>
          <p:nvPr/>
        </p:nvSpPr>
        <p:spPr bwMode="auto">
          <a:xfrm>
            <a:off x="352425" y="3951288"/>
            <a:ext cx="456406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1500" dirty="0"/>
              <a:t> Отказ от производства и увеличение арендных площадей способствовал восстановлению генерации денежного потока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500" dirty="0"/>
              <a:t> Структура арендаторов указывает на отсутствие специализации Площадок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500" dirty="0"/>
              <a:t> Наличие развитой инфраструктуры позволяет привлекать разнообразных арендаторов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348143" y="1342238"/>
          <a:ext cx="4542638" cy="255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3802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138" y="1423988"/>
            <a:ext cx="4840287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38" y="1543050"/>
            <a:ext cx="4578349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EEC00-85F6-4F7C-A1E3-1CECD89E29B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4617" y="5964573"/>
            <a:ext cx="8464491" cy="16778"/>
          </a:xfrm>
          <a:prstGeom prst="line">
            <a:avLst/>
          </a:prstGeom>
          <a:ln w="26035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62793" y="1041634"/>
            <a:ext cx="8464491" cy="16778"/>
          </a:xfrm>
          <a:prstGeom prst="line">
            <a:avLst/>
          </a:prstGeom>
          <a:ln w="26035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4" name="Рисунок 6" descr="zk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6238" y="150813"/>
            <a:ext cx="98901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9888" y="0"/>
            <a:ext cx="763111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000" dirty="0">
                <a:latin typeface="+mn-lt"/>
              </a:rPr>
              <a:t>Сохранность и использование имущества обеспечивается персоналом Общества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20393" y="1397941"/>
          <a:ext cx="2474753" cy="230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847" name="TextBox 11"/>
          <p:cNvSpPr txBox="1">
            <a:spLocks noChangeArrowheads="1"/>
          </p:cNvSpPr>
          <p:nvPr/>
        </p:nvSpPr>
        <p:spPr bwMode="auto">
          <a:xfrm>
            <a:off x="931863" y="4019550"/>
            <a:ext cx="74993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1600" dirty="0"/>
              <a:t>Общая численность персонала </a:t>
            </a:r>
            <a:r>
              <a:rPr lang="ru-RU" sz="1600" dirty="0" smtClean="0"/>
              <a:t>56 </a:t>
            </a:r>
            <a:r>
              <a:rPr lang="ru-RU" sz="1600" dirty="0"/>
              <a:t>человек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/>
              <a:t>Доля административного персонала в общей численности составляет 31%, численность - 16 человек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/>
              <a:t>Сотрудников, обеспечивающие сохранность и эксплуатацию имущества                  </a:t>
            </a:r>
            <a:r>
              <a:rPr lang="ru-RU" sz="1600" dirty="0" smtClean="0"/>
              <a:t>40 </a:t>
            </a:r>
            <a:r>
              <a:rPr lang="ru-RU" sz="1600" dirty="0"/>
              <a:t>человека, включая 16 человек сторожей и 16 человек операторов котельной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/>
              <a:t>Большая часть сотрудников Общества старше 50 лет.</a:t>
            </a:r>
          </a:p>
          <a:p>
            <a:pPr algn="just"/>
            <a:endParaRPr lang="ru-RU" sz="1600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3996568" y="1425031"/>
          <a:ext cx="4819476" cy="2617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849" name="TextBox 15"/>
          <p:cNvSpPr txBox="1">
            <a:spLocks noChangeArrowheads="1"/>
          </p:cNvSpPr>
          <p:nvPr/>
        </p:nvSpPr>
        <p:spPr bwMode="auto">
          <a:xfrm>
            <a:off x="4418013" y="1241425"/>
            <a:ext cx="4614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Возрастная структура персонала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9163" y="3128963"/>
            <a:ext cx="23653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atin typeface="+mn-lt"/>
              </a:rPr>
              <a:t> - административный персонал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3613" y="2308225"/>
            <a:ext cx="23653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atin typeface="+mn-lt"/>
              </a:rPr>
              <a:t> - рабочие</a:t>
            </a:r>
          </a:p>
        </p:txBody>
      </p:sp>
      <p:sp>
        <p:nvSpPr>
          <p:cNvPr id="35852" name="TextBox 18"/>
          <p:cNvSpPr txBox="1">
            <a:spLocks noChangeArrowheads="1"/>
          </p:cNvSpPr>
          <p:nvPr/>
        </p:nvSpPr>
        <p:spPr bwMode="auto">
          <a:xfrm>
            <a:off x="863600" y="1300163"/>
            <a:ext cx="3003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Структура персонала </a:t>
            </a:r>
          </a:p>
        </p:txBody>
      </p:sp>
      <p:pic>
        <p:nvPicPr>
          <p:cNvPr id="35853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3463" y="1724025"/>
            <a:ext cx="10668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62281-66EC-48F0-ABA1-8CCEE133E13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4617" y="5964573"/>
            <a:ext cx="8464491" cy="16778"/>
          </a:xfrm>
          <a:prstGeom prst="line">
            <a:avLst/>
          </a:prstGeom>
          <a:ln w="26035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62793" y="1041634"/>
            <a:ext cx="8464491" cy="16778"/>
          </a:xfrm>
          <a:prstGeom prst="line">
            <a:avLst/>
          </a:prstGeom>
          <a:ln w="26035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2" name="Рисунок 6" descr="zk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6238" y="150813"/>
            <a:ext cx="98901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4500" y="176213"/>
            <a:ext cx="763111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000" dirty="0">
                <a:latin typeface="+mn-lt"/>
              </a:rPr>
              <a:t>Динамика долга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6386556"/>
              </p:ext>
            </p:extLst>
          </p:nvPr>
        </p:nvGraphicFramePr>
        <p:xfrm>
          <a:off x="619124" y="1257297"/>
          <a:ext cx="8055901" cy="4391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7283"/>
                <a:gridCol w="843654"/>
                <a:gridCol w="843654"/>
                <a:gridCol w="784002"/>
                <a:gridCol w="843654"/>
                <a:gridCol w="843654"/>
              </a:tblGrid>
              <a:tr h="548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2009</a:t>
                      </a:r>
                      <a:endParaRPr lang="ru-RU" sz="1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2010</a:t>
                      </a:r>
                      <a:endParaRPr lang="ru-RU" sz="1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2011</a:t>
                      </a:r>
                      <a:endParaRPr lang="ru-RU" sz="1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2012</a:t>
                      </a:r>
                      <a:endParaRPr lang="ru-RU" sz="1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2013</a:t>
                      </a:r>
                      <a:endParaRPr lang="ru-RU" sz="1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</a:tr>
              <a:tr h="548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Кредит ВТБ банка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10,0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29,1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25,5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19,0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13,0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</a:tr>
              <a:tr h="548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Долгосрочная задолженность 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10,0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29,1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 -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19,0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13,0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</a:tr>
              <a:tr h="548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Краткосрочная задолженность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 -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 -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25,5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 -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 -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</a:tr>
              <a:tr h="548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Выручка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55,0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39,9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70,6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85,1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93,1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</a:tr>
              <a:tr h="548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EBITDA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-16,4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-61,4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10,4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20,0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11,0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</a:tr>
              <a:tr h="548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Долг/</a:t>
                      </a:r>
                      <a:r>
                        <a:rPr lang="en-US" sz="1800" u="none" strike="noStrike">
                          <a:effectLst/>
                        </a:rPr>
                        <a:t>EBITDA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   N/A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   N/A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2,50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0,95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1,18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</a:tr>
              <a:tr h="548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Долг/выручке, %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18%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73%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36%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22%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14%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B6ED3-966E-4FEE-8E29-CC50BEB14E6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4617" y="5964573"/>
            <a:ext cx="8464491" cy="16778"/>
          </a:xfrm>
          <a:prstGeom prst="line">
            <a:avLst/>
          </a:prstGeom>
          <a:ln w="26035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40568" y="1058412"/>
            <a:ext cx="8464491" cy="16778"/>
          </a:xfrm>
          <a:prstGeom prst="line">
            <a:avLst/>
          </a:prstGeom>
          <a:ln w="26035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0" name="Рисунок 6" descr="zk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6238" y="150813"/>
            <a:ext cx="98901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4500" y="176213"/>
            <a:ext cx="763111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000" dirty="0">
                <a:latin typeface="+mn-lt"/>
              </a:rPr>
              <a:t>Ключевые финансовые показатели</a:t>
            </a:r>
          </a:p>
        </p:txBody>
      </p:sp>
      <p:sp>
        <p:nvSpPr>
          <p:cNvPr id="40072" name="TextBox 7"/>
          <p:cNvSpPr txBox="1">
            <a:spLocks noChangeArrowheads="1"/>
          </p:cNvSpPr>
          <p:nvPr/>
        </p:nvSpPr>
        <p:spPr bwMode="auto">
          <a:xfrm>
            <a:off x="965200" y="6173788"/>
            <a:ext cx="6727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Calibri" pitchFamily="34" charset="0"/>
              </a:rPr>
              <a:t>* - офис, котельные и площадки обслуживающего  персонала общества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2433676"/>
              </p:ext>
            </p:extLst>
          </p:nvPr>
        </p:nvGraphicFramePr>
        <p:xfrm>
          <a:off x="440568" y="1266830"/>
          <a:ext cx="8325605" cy="4095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2026"/>
                <a:gridCol w="710758"/>
                <a:gridCol w="404099"/>
                <a:gridCol w="710758"/>
                <a:gridCol w="404099"/>
                <a:gridCol w="710758"/>
                <a:gridCol w="404099"/>
                <a:gridCol w="710758"/>
                <a:gridCol w="404099"/>
                <a:gridCol w="699294"/>
                <a:gridCol w="404099"/>
                <a:gridCol w="710758"/>
              </a:tblGrid>
              <a:tr h="2197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2008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2009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2010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2011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2012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2013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</a:tr>
              <a:tr h="1845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Выручка, млн. руб.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111,4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55,0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39,9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70,5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85,1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93,4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</a:tr>
              <a:tr h="1845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% роста /падения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-50,63%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-27,45%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76,69%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20,71%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9,75%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</a:tr>
              <a:tr h="1845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sng" strike="noStrike">
                          <a:effectLst/>
                        </a:rPr>
                        <a:t>в том числе</a:t>
                      </a:r>
                      <a:endParaRPr lang="ru-RU" sz="11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</a:tr>
              <a:tr h="1845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Сдача в аренду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31,6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30,8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36,6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84,1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</a:tr>
              <a:tr h="1845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Производство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79,8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24,2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</a:tr>
              <a:tr h="18457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</a:tr>
              <a:tr h="1845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EBITDA, </a:t>
                      </a:r>
                      <a:r>
                        <a:rPr lang="ru-RU" sz="1100" u="none" strike="noStrike">
                          <a:effectLst/>
                        </a:rPr>
                        <a:t>млн. руб.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23,4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-16,4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-61,4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</a:tr>
              <a:tr h="1845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% моржа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21,0%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 - 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 - 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14,8%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23,5%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11,8%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</a:tr>
              <a:tr h="1845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Чистая прибыль, млн. руб.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-24,759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-62,600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</a:tr>
              <a:tr h="18457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</a:tr>
              <a:tr h="1845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Капитальные затраты, млн. руб.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</a:tr>
              <a:tr h="184572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</a:tr>
              <a:tr h="1845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Долг, млн. руб.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 - 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29,1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25,5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19,0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13,0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</a:tr>
              <a:tr h="1845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Долг/</a:t>
                      </a:r>
                      <a:r>
                        <a:rPr lang="en-US" sz="1100" u="none" strike="noStrike">
                          <a:effectLst/>
                        </a:rPr>
                        <a:t>EBITDA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 - 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 - 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 - 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2,45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0,95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1,18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</a:tr>
              <a:tr h="184572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</a:tr>
              <a:tr h="1845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Общая площадь, кв.м.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25 458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25 458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25 458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25 458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25 458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25 458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</a:tr>
              <a:tr h="1845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sng" strike="noStrike">
                          <a:effectLst/>
                        </a:rPr>
                        <a:t>в том числе</a:t>
                      </a:r>
                      <a:endParaRPr lang="ru-RU" sz="1100" b="0" i="1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</a:tr>
              <a:tr h="18457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</a:tr>
              <a:tr h="1845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Сдача в аренду,кв.м.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6 811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6 811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8 457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18 231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19 524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20 706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</a:tr>
              <a:tr h="18457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</a:tr>
              <a:tr h="1845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Производство, кв.м.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12 901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12 901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11 255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2 692,0*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2 692,0*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2 692,0*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5" marR="8435" marT="843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DFCAE-BDF9-4A36-B06F-B3A37E9A0AC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4617" y="5964573"/>
            <a:ext cx="8464491" cy="16778"/>
          </a:xfrm>
          <a:prstGeom prst="line">
            <a:avLst/>
          </a:prstGeom>
          <a:ln w="26035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62793" y="1041634"/>
            <a:ext cx="8464491" cy="16778"/>
          </a:xfrm>
          <a:prstGeom prst="line">
            <a:avLst/>
          </a:prstGeom>
          <a:ln w="26035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Рисунок 6" descr="zk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6238" y="150813"/>
            <a:ext cx="98901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3688" y="125413"/>
            <a:ext cx="799465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000" dirty="0">
                <a:latin typeface="+mn-lt"/>
              </a:rPr>
              <a:t>Структура акционерного капитала</a:t>
            </a:r>
          </a:p>
        </p:txBody>
      </p:sp>
      <p:pic>
        <p:nvPicPr>
          <p:cNvPr id="17414" name="Picture 2" descr="C:\Users\КрафтАЯ\Desktop\logo_rz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700213"/>
            <a:ext cx="1943100" cy="6492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3419475" y="1700213"/>
            <a:ext cx="2160588" cy="646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dirty="0" smtClean="0"/>
              <a:t>АНО «Желдорреформа»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619250" y="2349500"/>
            <a:ext cx="0" cy="935038"/>
          </a:xfrm>
          <a:prstGeom prst="straightConnector1">
            <a:avLst/>
          </a:prstGeom>
          <a:ln w="127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331913" y="3284538"/>
            <a:ext cx="3384550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dirty="0"/>
              <a:t>ОАО </a:t>
            </a:r>
            <a:r>
              <a:rPr lang="ru-RU" dirty="0" smtClean="0"/>
              <a:t>«ММЗ Красный путь»</a:t>
            </a:r>
            <a:endParaRPr lang="ru-RU" dirty="0"/>
          </a:p>
        </p:txBody>
      </p:sp>
      <p:sp>
        <p:nvSpPr>
          <p:cNvPr id="17418" name="TextBox 39"/>
          <p:cNvSpPr txBox="1">
            <a:spLocks noChangeArrowheads="1"/>
          </p:cNvSpPr>
          <p:nvPr/>
        </p:nvSpPr>
        <p:spPr bwMode="auto">
          <a:xfrm>
            <a:off x="1547813" y="249237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100% - 1 акция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427538" y="2349500"/>
            <a:ext cx="0" cy="93503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0" name="TextBox 38"/>
          <p:cNvSpPr txBox="1">
            <a:spLocks noChangeArrowheads="1"/>
          </p:cNvSpPr>
          <p:nvPr/>
        </p:nvSpPr>
        <p:spPr bwMode="auto">
          <a:xfrm>
            <a:off x="4356100" y="2565400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1 акция</a:t>
            </a:r>
          </a:p>
        </p:txBody>
      </p:sp>
      <p:sp>
        <p:nvSpPr>
          <p:cNvPr id="17421" name="TextBox 46"/>
          <p:cNvSpPr txBox="1">
            <a:spLocks noChangeArrowheads="1"/>
          </p:cNvSpPr>
          <p:nvPr/>
        </p:nvSpPr>
        <p:spPr bwMode="auto">
          <a:xfrm>
            <a:off x="5735638" y="2852738"/>
            <a:ext cx="308451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>
                <a:latin typeface="Calibri" pitchFamily="34" charset="0"/>
              </a:rPr>
              <a:t>ОАО «ММЗ Красный путь» создано в 2007 году,     уставный капитал составлен из 562 513 акций, номинальной стоимостью 1000 рублей и составляет                             562 513 000 рублей </a:t>
            </a:r>
          </a:p>
        </p:txBody>
      </p:sp>
      <p:sp>
        <p:nvSpPr>
          <p:cNvPr id="17422" name="TextBox 47"/>
          <p:cNvSpPr txBox="1">
            <a:spLocks noChangeArrowheads="1"/>
          </p:cNvSpPr>
          <p:nvPr/>
        </p:nvSpPr>
        <p:spPr bwMode="auto">
          <a:xfrm>
            <a:off x="679450" y="4557713"/>
            <a:ext cx="784701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dirty="0">
                <a:latin typeface="Calibri" pitchFamily="34" charset="0"/>
              </a:rPr>
              <a:t>ОАО «РЖД» выставляет на открытые аукционные торги  пакет акций в размере 100%-1 акция </a:t>
            </a:r>
          </a:p>
          <a:p>
            <a:pPr marL="177800" indent="-177800" algn="just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ru-RU" sz="1400" dirty="0">
              <a:latin typeface="Calibri" pitchFamily="34" charset="0"/>
            </a:endParaRPr>
          </a:p>
          <a:p>
            <a:pPr marL="177800" indent="-177800" algn="just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ru-RU" sz="1400" dirty="0">
              <a:latin typeface="Calibri" pitchFamily="34" charset="0"/>
            </a:endParaRPr>
          </a:p>
        </p:txBody>
      </p:sp>
      <p:pic>
        <p:nvPicPr>
          <p:cNvPr id="17423" name="Рисунок 19" descr="zk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0" y="3346450"/>
            <a:ext cx="5857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11A3A-8B5F-4127-81E9-AB0289973BB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4617" y="5964573"/>
            <a:ext cx="8464491" cy="16778"/>
          </a:xfrm>
          <a:prstGeom prst="line">
            <a:avLst/>
          </a:prstGeom>
          <a:ln w="26035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62793" y="1041634"/>
            <a:ext cx="8464491" cy="16778"/>
          </a:xfrm>
          <a:prstGeom prst="line">
            <a:avLst/>
          </a:prstGeom>
          <a:ln w="26035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0" name="Рисунок 6" descr="zk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6238" y="150813"/>
            <a:ext cx="98901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3688" y="125413"/>
            <a:ext cx="799465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000" dirty="0">
                <a:latin typeface="+mn-lt"/>
              </a:rPr>
              <a:t>Факторы инвестиционной привлекательности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00475" y="2582863"/>
            <a:ext cx="4319588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Площадки расположены поблизости от  3-го транспортного кольца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8975" y="1887538"/>
            <a:ext cx="4319588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Имущественный комплекс расположен в г. Москва на 2-х Площадках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8975" y="3279775"/>
            <a:ext cx="4319588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Площадки расположены поблизости от ж/</a:t>
            </a:r>
            <a:r>
              <a:rPr lang="ru-RU" dirty="0" err="1"/>
              <a:t>д</a:t>
            </a:r>
            <a:r>
              <a:rPr lang="ru-RU" dirty="0"/>
              <a:t> ветки юго-восточного направления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4688" y="4708525"/>
            <a:ext cx="4319587" cy="73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 Площадках обеспечены необходимые сетевые подключения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(вода, электричество, канализация, газ)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89363" y="3963988"/>
            <a:ext cx="4319587" cy="549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Развитая инфраструктура прилегающих районов в пределах шаговой доступности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2" descr="IMAG0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3650" y="1774825"/>
            <a:ext cx="15398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DAAAF-791C-43D6-87C4-2107499E966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4617" y="5964573"/>
            <a:ext cx="8464491" cy="16778"/>
          </a:xfrm>
          <a:prstGeom prst="line">
            <a:avLst/>
          </a:prstGeom>
          <a:ln w="26035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62793" y="1041634"/>
            <a:ext cx="8464491" cy="16778"/>
          </a:xfrm>
          <a:prstGeom prst="line">
            <a:avLst/>
          </a:prstGeom>
          <a:ln w="26035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Рисунок 6" descr="zkp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6238" y="150813"/>
            <a:ext cx="98901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6563" y="0"/>
            <a:ext cx="763111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000" dirty="0">
                <a:latin typeface="+mn-lt"/>
              </a:rPr>
              <a:t>ОАО ММЗ «Красный путь» – </a:t>
            </a:r>
          </a:p>
          <a:p>
            <a:pPr>
              <a:defRPr/>
            </a:pPr>
            <a:r>
              <a:rPr lang="ru-RU" sz="3000" dirty="0">
                <a:latin typeface="+mn-lt"/>
              </a:rPr>
              <a:t>недвижимость, сдаваемая в аренду</a:t>
            </a:r>
          </a:p>
        </p:txBody>
      </p:sp>
      <p:pic>
        <p:nvPicPr>
          <p:cNvPr id="21511" name="Рисунок 10" descr="IMAG00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675" y="1770063"/>
            <a:ext cx="1539875" cy="1225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512" name="Рисунок 11" descr="IMAG00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7513" y="1774825"/>
            <a:ext cx="1541462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Рисунок 13" descr="IMAG00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3375" y="4646613"/>
            <a:ext cx="197326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Рисунок 14" descr="IMAG002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92963" y="1778000"/>
            <a:ext cx="1531937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Рисунок 15" descr="IMAG003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30425" y="1763713"/>
            <a:ext cx="15271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2" descr="I:\Презентации менеджмента\Красный путь\IMG_320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18313" y="3449638"/>
            <a:ext cx="19907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3" descr="I:\Презентации менеджмента\Красный путь\IMG_320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54550" y="4640263"/>
            <a:ext cx="1998663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4" descr="I:\Презентации менеджмента\Красный путь\IMG_320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4488" y="3465513"/>
            <a:ext cx="197961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5" descr="I:\Презентации менеджмента\Красный путь\IMG_3207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18313" y="4622800"/>
            <a:ext cx="2006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6" descr="I:\Презентации менеджмента\Красный путь\IMG_3210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81263" y="3457575"/>
            <a:ext cx="2024062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7" descr="I:\Презентации менеджмента\Красный путь\IMG_3212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54550" y="3457575"/>
            <a:ext cx="20224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8" descr="I:\Презентации менеджмента\Красный путь\IMG_3215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482850" y="4632325"/>
            <a:ext cx="20224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3" name="TextBox 21"/>
          <p:cNvSpPr txBox="1">
            <a:spLocks noChangeArrowheads="1"/>
          </p:cNvSpPr>
          <p:nvPr/>
        </p:nvSpPr>
        <p:spPr bwMode="auto">
          <a:xfrm>
            <a:off x="1912938" y="1308100"/>
            <a:ext cx="5376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55 объектов на 2-х Площадках</a:t>
            </a:r>
          </a:p>
        </p:txBody>
      </p:sp>
      <p:sp>
        <p:nvSpPr>
          <p:cNvPr id="21524" name="TextBox 22"/>
          <p:cNvSpPr txBox="1">
            <a:spLocks noChangeArrowheads="1"/>
          </p:cNvSpPr>
          <p:nvPr/>
        </p:nvSpPr>
        <p:spPr bwMode="auto">
          <a:xfrm>
            <a:off x="117475" y="3054350"/>
            <a:ext cx="8809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Общая площадь зданий 25 458 кв.м., в т.ч. арендопригодные 20 477 кв.м.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0BA9E-20FA-4CBF-95C2-4D0C497F522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4617" y="5964573"/>
            <a:ext cx="8464491" cy="16778"/>
          </a:xfrm>
          <a:prstGeom prst="line">
            <a:avLst/>
          </a:prstGeom>
          <a:ln w="26035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62793" y="1041634"/>
            <a:ext cx="8464491" cy="16778"/>
          </a:xfrm>
          <a:prstGeom prst="line">
            <a:avLst/>
          </a:prstGeom>
          <a:ln w="26035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Рисунок 6" descr="zk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6238" y="150813"/>
            <a:ext cx="98901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6563" y="158750"/>
            <a:ext cx="7631112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000" dirty="0">
                <a:latin typeface="+mn-lt"/>
              </a:rPr>
              <a:t>ОАО «ММЗ Красный Путь»…</a:t>
            </a:r>
          </a:p>
        </p:txBody>
      </p:sp>
      <p:pic>
        <p:nvPicPr>
          <p:cNvPr id="23558" name="Рисунок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2975" y="1254125"/>
            <a:ext cx="295275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9175" y="3103563"/>
            <a:ext cx="2759075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9913" y="4662488"/>
            <a:ext cx="157797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12"/>
          <p:cNvSpPr txBox="1">
            <a:spLocks noChangeArrowheads="1"/>
          </p:cNvSpPr>
          <p:nvPr/>
        </p:nvSpPr>
        <p:spPr bwMode="auto">
          <a:xfrm>
            <a:off x="7743825" y="3271838"/>
            <a:ext cx="1231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Участок 1а</a:t>
            </a:r>
          </a:p>
        </p:txBody>
      </p:sp>
      <p:sp>
        <p:nvSpPr>
          <p:cNvPr id="23562" name="TextBox 15"/>
          <p:cNvSpPr txBox="1">
            <a:spLocks noChangeArrowheads="1"/>
          </p:cNvSpPr>
          <p:nvPr/>
        </p:nvSpPr>
        <p:spPr bwMode="auto">
          <a:xfrm>
            <a:off x="6172200" y="4759325"/>
            <a:ext cx="1233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Участок 1б</a:t>
            </a:r>
          </a:p>
        </p:txBody>
      </p:sp>
      <p:pic>
        <p:nvPicPr>
          <p:cNvPr id="23563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2338" y="4565650"/>
            <a:ext cx="170973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Text Box 16"/>
          <p:cNvSpPr txBox="1">
            <a:spLocks noChangeArrowheads="1"/>
          </p:cNvSpPr>
          <p:nvPr/>
        </p:nvSpPr>
        <p:spPr bwMode="auto">
          <a:xfrm>
            <a:off x="7927975" y="4802188"/>
            <a:ext cx="10017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Участок 1в</a:t>
            </a:r>
          </a:p>
        </p:txBody>
      </p:sp>
      <p:sp>
        <p:nvSpPr>
          <p:cNvPr id="23565" name="Text Box 24"/>
          <p:cNvSpPr txBox="1">
            <a:spLocks noChangeArrowheads="1"/>
          </p:cNvSpPr>
          <p:nvPr/>
        </p:nvSpPr>
        <p:spPr bwMode="auto">
          <a:xfrm>
            <a:off x="889000" y="44227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600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457200" y="1298575"/>
            <a:ext cx="498157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500"/>
              <a:t>Площадка 1</a:t>
            </a:r>
          </a:p>
          <a:p>
            <a:pPr algn="ctr"/>
            <a:r>
              <a:rPr lang="ru-RU" sz="1500"/>
              <a:t>расположена по адресу ул.Рабочая д.84</a:t>
            </a:r>
          </a:p>
          <a:p>
            <a:endParaRPr lang="ru-RU" sz="1500"/>
          </a:p>
          <a:p>
            <a:pPr>
              <a:buFont typeface="Wingdings" pitchFamily="2" charset="2"/>
              <a:buChar char="ü"/>
            </a:pPr>
            <a:r>
              <a:rPr lang="ru-RU" sz="1500"/>
              <a:t>Включает четыре земельных участка, из которых три (1а, 1б и 1в) принадлежат на праве собственности обществу, а один участок (нет кадастрового плана) городу Москва (участок под третьим транспортным кольцом);</a:t>
            </a:r>
          </a:p>
          <a:p>
            <a:pPr>
              <a:buFont typeface="Wingdings" pitchFamily="2" charset="2"/>
              <a:buChar char="ü"/>
            </a:pPr>
            <a:r>
              <a:rPr lang="ru-RU" sz="1500"/>
              <a:t>Несколько зданий частично расположены под третьим транспортным кольцом;</a:t>
            </a:r>
          </a:p>
          <a:p>
            <a:pPr>
              <a:buFont typeface="Wingdings" pitchFamily="2" charset="2"/>
              <a:buChar char="ü"/>
            </a:pPr>
            <a:r>
              <a:rPr lang="ru-RU" sz="1500"/>
              <a:t>Площадь земельных участков:</a:t>
            </a:r>
          </a:p>
          <a:p>
            <a:pPr lvl="2">
              <a:buFont typeface="Wingdings" pitchFamily="2" charset="2"/>
              <a:buChar char="q"/>
            </a:pPr>
            <a:r>
              <a:rPr lang="ru-RU" sz="1500"/>
              <a:t>1а – 24351 кв.м  </a:t>
            </a:r>
          </a:p>
          <a:p>
            <a:pPr lvl="2">
              <a:buFont typeface="Wingdings" pitchFamily="2" charset="2"/>
              <a:buChar char="q"/>
            </a:pPr>
            <a:r>
              <a:rPr lang="ru-RU" sz="1500"/>
              <a:t>1б – 592 кв.м </a:t>
            </a:r>
          </a:p>
          <a:p>
            <a:pPr lvl="2">
              <a:buFont typeface="Wingdings" pitchFamily="2" charset="2"/>
              <a:buChar char="q"/>
            </a:pPr>
            <a:r>
              <a:rPr lang="ru-RU" sz="1500"/>
              <a:t>1в – 566 кв.м</a:t>
            </a:r>
          </a:p>
          <a:p>
            <a:pPr>
              <a:buFont typeface="Wingdings" pitchFamily="2" charset="2"/>
              <a:buChar char="ü"/>
            </a:pPr>
            <a:r>
              <a:rPr lang="ru-RU" sz="1500"/>
              <a:t>Коэффициент застройки 0,46</a:t>
            </a:r>
          </a:p>
          <a:p>
            <a:pPr>
              <a:buFont typeface="Wingdings" pitchFamily="2" charset="2"/>
              <a:buChar char="ü"/>
            </a:pPr>
            <a:r>
              <a:rPr lang="ru-RU" sz="1500"/>
              <a:t>Количество зданий, строений и сооружений – 33 объекта;</a:t>
            </a:r>
          </a:p>
          <a:p>
            <a:pPr>
              <a:buFont typeface="Wingdings" pitchFamily="2" charset="2"/>
              <a:buChar char="ü"/>
            </a:pPr>
            <a:r>
              <a:rPr lang="ru-RU" sz="1500"/>
              <a:t>Общая площадь зданий 16 875 кв.м, в т.ч. арендопригодные площади 12 524 кв.м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88C1E-ADA2-4960-8030-3BFB6123385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4617" y="5964573"/>
            <a:ext cx="8464491" cy="16778"/>
          </a:xfrm>
          <a:prstGeom prst="line">
            <a:avLst/>
          </a:prstGeom>
          <a:ln w="26035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62793" y="1041634"/>
            <a:ext cx="8464491" cy="16778"/>
          </a:xfrm>
          <a:prstGeom prst="line">
            <a:avLst/>
          </a:prstGeom>
          <a:ln w="26035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4" name="Рисунок 6" descr="zk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6238" y="150813"/>
            <a:ext cx="98901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4500" y="176213"/>
            <a:ext cx="763111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000" dirty="0">
                <a:latin typeface="+mn-lt"/>
              </a:rPr>
              <a:t>… располагается на двух площадках… </a:t>
            </a:r>
          </a:p>
        </p:txBody>
      </p:sp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100013" y="1131888"/>
            <a:ext cx="5907087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/>
          </a:p>
          <a:p>
            <a:pPr algn="ctr"/>
            <a:r>
              <a:rPr lang="ru-RU" sz="2000"/>
              <a:t>Площадка 2 </a:t>
            </a:r>
          </a:p>
          <a:p>
            <a:pPr algn="ctr"/>
            <a:r>
              <a:rPr lang="ru-RU" sz="2000"/>
              <a:t>расположена по адресу ул. Смирновская д. 2</a:t>
            </a:r>
          </a:p>
          <a:p>
            <a:pPr algn="ctr"/>
            <a:endParaRPr lang="ru-RU" sz="2000"/>
          </a:p>
          <a:p>
            <a:pPr algn="just">
              <a:buFont typeface="Wingdings" pitchFamily="2" charset="2"/>
              <a:buChar char="ü"/>
            </a:pPr>
            <a:r>
              <a:rPr lang="ru-RU" sz="1500"/>
              <a:t>Земельный участок (2) принадлежит на праве собственности Обществу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00"/>
              <a:t>Здания, строения и сооружения располагаются в границах земельного участка и принадлежат на праве собственности Обществу;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00"/>
              <a:t>Площадь земельного участка  -  22134 кв.м.;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00"/>
              <a:t>Коэффициент застройки  0,35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00"/>
              <a:t>Количество зданий, строений и сооружений – 22 объектов;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00"/>
              <a:t>Общая площадь зданий 8 583 кв.м.</a:t>
            </a:r>
          </a:p>
          <a:p>
            <a:pPr algn="just"/>
            <a:r>
              <a:rPr lang="ru-RU" sz="1500"/>
              <a:t>   в т.ч. арендопригодные площади  7 953 кв.м. </a:t>
            </a:r>
          </a:p>
          <a:p>
            <a:pPr algn="just"/>
            <a:endParaRPr lang="ru-RU" sz="1500"/>
          </a:p>
        </p:txBody>
      </p:sp>
      <p:pic>
        <p:nvPicPr>
          <p:cNvPr id="25607" name="Рисунок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0913" y="1273175"/>
            <a:ext cx="2954337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Рисунок 11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2975" y="3076575"/>
            <a:ext cx="296227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Box 12"/>
          <p:cNvSpPr txBox="1">
            <a:spLocks noChangeArrowheads="1"/>
          </p:cNvSpPr>
          <p:nvPr/>
        </p:nvSpPr>
        <p:spPr bwMode="auto">
          <a:xfrm>
            <a:off x="428625" y="5024438"/>
            <a:ext cx="84137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/>
              <a:t>Кадастровая стоимость земельных </a:t>
            </a:r>
            <a:r>
              <a:rPr lang="ru-RU" sz="1400" dirty="0" smtClean="0"/>
              <a:t>участков (на 01.01.2014):</a:t>
            </a:r>
            <a:endParaRPr lang="ru-RU" sz="1400" dirty="0"/>
          </a:p>
          <a:p>
            <a:r>
              <a:rPr lang="ru-RU" sz="1400" dirty="0"/>
              <a:t>                           1а                            1б                        1в                                2</a:t>
            </a:r>
          </a:p>
          <a:p>
            <a:pPr algn="just"/>
            <a:r>
              <a:rPr lang="ru-RU" sz="1400" dirty="0"/>
              <a:t>	</a:t>
            </a:r>
            <a:r>
              <a:rPr lang="ru-RU" sz="1400" dirty="0" smtClean="0"/>
              <a:t>447,8 </a:t>
            </a:r>
            <a:r>
              <a:rPr lang="ru-RU" sz="1400" dirty="0"/>
              <a:t>млн.руб. 	</a:t>
            </a:r>
            <a:r>
              <a:rPr lang="ru-RU" sz="1400" dirty="0" smtClean="0"/>
              <a:t>11,3 </a:t>
            </a:r>
            <a:r>
              <a:rPr lang="ru-RU" sz="1400" dirty="0"/>
              <a:t>млн.руб.      </a:t>
            </a:r>
            <a:r>
              <a:rPr lang="ru-RU" sz="1400" dirty="0" smtClean="0"/>
              <a:t>9,9 </a:t>
            </a:r>
            <a:r>
              <a:rPr lang="ru-RU" sz="1400" dirty="0"/>
              <a:t>млн. руб.	</a:t>
            </a:r>
            <a:r>
              <a:rPr lang="ru-RU" sz="1400" dirty="0" smtClean="0"/>
              <a:t>397,1 </a:t>
            </a:r>
            <a:r>
              <a:rPr lang="ru-RU" sz="1400" dirty="0"/>
              <a:t>млн.руб.</a:t>
            </a:r>
          </a:p>
        </p:txBody>
      </p:sp>
      <p:sp>
        <p:nvSpPr>
          <p:cNvPr id="25610" name="TextBox 15"/>
          <p:cNvSpPr txBox="1">
            <a:spLocks noChangeArrowheads="1"/>
          </p:cNvSpPr>
          <p:nvPr/>
        </p:nvSpPr>
        <p:spPr bwMode="auto">
          <a:xfrm>
            <a:off x="7785100" y="3265488"/>
            <a:ext cx="10572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Участок 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251DF-68A3-4D9D-BCB6-AB4380950BF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4617" y="5964573"/>
            <a:ext cx="8464491" cy="16778"/>
          </a:xfrm>
          <a:prstGeom prst="line">
            <a:avLst/>
          </a:prstGeom>
          <a:ln w="26035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62793" y="1041634"/>
            <a:ext cx="8464491" cy="16778"/>
          </a:xfrm>
          <a:prstGeom prst="line">
            <a:avLst/>
          </a:prstGeom>
          <a:ln w="26035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2" name="Рисунок 6" descr="zk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6238" y="150813"/>
            <a:ext cx="98901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4500" y="176213"/>
            <a:ext cx="763111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000" dirty="0">
                <a:latin typeface="+mn-lt"/>
              </a:rPr>
              <a:t>… в районе Третьего транспортного кольца</a:t>
            </a:r>
          </a:p>
        </p:txBody>
      </p:sp>
      <p:pic>
        <p:nvPicPr>
          <p:cNvPr id="27654" name="Рисунок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2263" y="1323975"/>
            <a:ext cx="3548062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242888" y="1425575"/>
            <a:ext cx="5008562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500"/>
              <a:t> Площадку 1 с двух сторон ограничивают железнодорожные пути, а Площадка 2 с одной стороны граничит с железнодорожными путями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/>
              <a:t>На Площадке 1 располагаются 2 здания и 1 пристройка, построенные за счет бюджетных средств      г. Москва в рамках компенсации при строительстве Третьего транспортного кольца, в зданиях находится термическое оборудование, приобретенное и установленное так же за  счет  бюджетных  средств  г. Москва (на баланс общества здании и оборудование не передано)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/>
              <a:t>Общество осуществляет хранение мобилизационного резерва в специально отведенных для этого помещениях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/>
              <a:t>На Площадках 1 и 2 располагаются котельные, обеспечивающие обогрев зданий площадок, средний возраст оборудования котельных  60  лет.</a:t>
            </a:r>
          </a:p>
          <a:p>
            <a:pPr algn="just">
              <a:buFont typeface="Wingdings" pitchFamily="2" charset="2"/>
              <a:buChar char="v"/>
            </a:pPr>
            <a:endParaRPr lang="ru-RU" sz="1500"/>
          </a:p>
        </p:txBody>
      </p:sp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5335588" y="3825875"/>
            <a:ext cx="36322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500"/>
              <a:t> На Площадке 1 располагаются функционирующие железнодорожные подъездные пути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/>
              <a:t> На Площадке 2 располагаются старые, не эксплуатируемые, частично разобранные на примыкающем земельном участке железнодорожные подъездные пути 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A58B3-8EF5-4DC9-80E3-B2B2550491A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4617" y="5964573"/>
            <a:ext cx="8464491" cy="16778"/>
          </a:xfrm>
          <a:prstGeom prst="line">
            <a:avLst/>
          </a:prstGeom>
          <a:ln w="26035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62793" y="1041634"/>
            <a:ext cx="8464491" cy="16778"/>
          </a:xfrm>
          <a:prstGeom prst="line">
            <a:avLst/>
          </a:prstGeom>
          <a:ln w="26035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0" name="Рисунок 6" descr="zk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6238" y="150813"/>
            <a:ext cx="98901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4950" y="0"/>
            <a:ext cx="782478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000" dirty="0">
                <a:latin typeface="+mn-lt"/>
              </a:rPr>
              <a:t>Инженерные коммуникации характеризуются высокими лимитами потребления</a:t>
            </a:r>
          </a:p>
        </p:txBody>
      </p:sp>
      <p:sp>
        <p:nvSpPr>
          <p:cNvPr id="29702" name="TextBox 10"/>
          <p:cNvSpPr txBox="1">
            <a:spLocks noChangeArrowheads="1"/>
          </p:cNvSpPr>
          <p:nvPr/>
        </p:nvSpPr>
        <p:spPr bwMode="auto">
          <a:xfrm>
            <a:off x="242888" y="1425575"/>
            <a:ext cx="44878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500"/>
              <a:t> Электроэнергия (установленная мощность):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1500"/>
              <a:t>  Площадка 1 – 1 680 квт (3*560 квт);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1500"/>
              <a:t>  Площадка 2 – 450 квт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/>
              <a:t>Газ среднего давления, годовой лимит: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1500"/>
              <a:t>  Площадка 1 – 726, 296 тыс. куб.м/год;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1500"/>
              <a:t>  Площадка 2 – 274, 291 тыс. куб.м/год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/>
              <a:t>Тепло: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1500"/>
              <a:t>  Площадка 1 – 2 котла ВВД 140/13 паропроизводительность – 4 т/ч, горелки ИКГ – 170 (0,745 Гкал/ч) 3 на котел, итого:                             0, 745 Гкал/ч *3*2 =4,47 Гкал/ч;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1500"/>
              <a:t>  Площадка 2 – 2 котла ВГД – 40/8 паропроизводительность – 1 т/ч, горелки ИГК -120(0, 496Гкал/ч) 2 на котел, итого:</a:t>
            </a:r>
          </a:p>
          <a:p>
            <a:pPr lvl="1" algn="just"/>
            <a:r>
              <a:rPr lang="ru-RU" sz="1500"/>
              <a:t>0,496 Гкал/ч*2*2 =1,98 Гкал/ч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/>
              <a:t>Вода и водоотведение (хвс):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1500"/>
              <a:t>Площадка 1 – 951 куб.м/мес;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1500"/>
              <a:t>Площадка 2 – 1200 куб.м/мес</a:t>
            </a:r>
          </a:p>
        </p:txBody>
      </p:sp>
      <p:sp>
        <p:nvSpPr>
          <p:cNvPr id="29703" name="TextBox 11"/>
          <p:cNvSpPr txBox="1">
            <a:spLocks noChangeArrowheads="1"/>
          </p:cNvSpPr>
          <p:nvPr/>
        </p:nvSpPr>
        <p:spPr bwMode="auto">
          <a:xfrm>
            <a:off x="4781550" y="4697413"/>
            <a:ext cx="4160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500"/>
              <a:t> Недвижимое имущество Площадки 2, расположенной по адресу:                                      ул. Смирновская, д. 2.  обременено залогом по кредиту ОАО «ТрансКредитБанк» </a:t>
            </a:r>
            <a:endParaRPr lang="ru-RU"/>
          </a:p>
        </p:txBody>
      </p:sp>
      <p:pic>
        <p:nvPicPr>
          <p:cNvPr id="29704" name="Picture 2"/>
          <p:cNvPicPr>
            <a:picLocks noChangeAspect="1" noChangeArrowheads="1"/>
          </p:cNvPicPr>
          <p:nvPr/>
        </p:nvPicPr>
        <p:blipFill>
          <a:blip r:embed="rId4"/>
          <a:srcRect l="6563" t="40092" r="28932" b="15837"/>
          <a:stretch>
            <a:fillRect/>
          </a:stretch>
        </p:blipFill>
        <p:spPr bwMode="auto">
          <a:xfrm>
            <a:off x="4932363" y="1300163"/>
            <a:ext cx="4027487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2D2EC-C8D8-4D4B-8476-8F688148C6D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4617" y="5964573"/>
            <a:ext cx="8464491" cy="16778"/>
          </a:xfrm>
          <a:prstGeom prst="line">
            <a:avLst/>
          </a:prstGeom>
          <a:ln w="26035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62793" y="1041634"/>
            <a:ext cx="8464491" cy="16778"/>
          </a:xfrm>
          <a:prstGeom prst="line">
            <a:avLst/>
          </a:prstGeom>
          <a:ln w="260350" cap="rnd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8" name="Рисунок 6" descr="zk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6238" y="150813"/>
            <a:ext cx="98901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2425" y="201613"/>
            <a:ext cx="763111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000" dirty="0">
                <a:latin typeface="+mn-lt"/>
              </a:rPr>
              <a:t>Прекращение производства…</a:t>
            </a:r>
          </a:p>
        </p:txBody>
      </p:sp>
      <p:sp>
        <p:nvSpPr>
          <p:cNvPr id="31750" name="TextBox 11"/>
          <p:cNvSpPr txBox="1">
            <a:spLocks noChangeArrowheads="1"/>
          </p:cNvSpPr>
          <p:nvPr/>
        </p:nvSpPr>
        <p:spPr bwMode="auto">
          <a:xfrm>
            <a:off x="1685925" y="1343025"/>
            <a:ext cx="1836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Выручка</a:t>
            </a:r>
          </a:p>
        </p:txBody>
      </p:sp>
      <p:sp>
        <p:nvSpPr>
          <p:cNvPr id="31751" name="TextBox 13"/>
          <p:cNvSpPr txBox="1">
            <a:spLocks noChangeArrowheads="1"/>
          </p:cNvSpPr>
          <p:nvPr/>
        </p:nvSpPr>
        <p:spPr bwMode="auto">
          <a:xfrm>
            <a:off x="352425" y="4319588"/>
            <a:ext cx="4303713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sz="1500" dirty="0"/>
              <a:t>ОАО «ММЗ Красный Путь» прекратило производственную деятельность в 2010 году;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500" dirty="0"/>
              <a:t> Прекращение производственной деятельности позволило увеличить объем сдаваемых в аренду площадей</a:t>
            </a:r>
          </a:p>
        </p:txBody>
      </p:sp>
      <p:sp>
        <p:nvSpPr>
          <p:cNvPr id="31752" name="TextBox 15"/>
          <p:cNvSpPr txBox="1">
            <a:spLocks noChangeArrowheads="1"/>
          </p:cNvSpPr>
          <p:nvPr/>
        </p:nvSpPr>
        <p:spPr bwMode="auto">
          <a:xfrm>
            <a:off x="4824413" y="1292225"/>
            <a:ext cx="4194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Динамика доли сдаваемых в аренду площадей в арендопригодных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490757" y="1520504"/>
          <a:ext cx="413157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4672668" y="2133469"/>
          <a:ext cx="4362275" cy="36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175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9788" y="2008188"/>
            <a:ext cx="4494212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50" y="1419225"/>
            <a:ext cx="42005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1" y="1343025"/>
            <a:ext cx="4200524" cy="308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3442" y="2008188"/>
            <a:ext cx="4530558" cy="368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8292</TotalTime>
  <Words>1154</Words>
  <Application>Microsoft Office PowerPoint</Application>
  <PresentationFormat>Экран (4:3)</PresentationFormat>
  <Paragraphs>288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Крафт Артур Якобович</dc:creator>
  <cp:lastModifiedBy>User</cp:lastModifiedBy>
  <cp:revision>811</cp:revision>
  <cp:lastPrinted>2014-02-11T09:59:05Z</cp:lastPrinted>
  <dcterms:created xsi:type="dcterms:W3CDTF">2011-09-21T07:12:20Z</dcterms:created>
  <dcterms:modified xsi:type="dcterms:W3CDTF">2014-07-16T07:00:49Z</dcterms:modified>
</cp:coreProperties>
</file>