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13"/>
  </p:notesMasterIdLst>
  <p:handoutMasterIdLst>
    <p:handoutMasterId r:id="rId14"/>
  </p:handoutMasterIdLst>
  <p:sldIdLst>
    <p:sldId id="256" r:id="rId2"/>
    <p:sldId id="257" r:id="rId3"/>
    <p:sldId id="259" r:id="rId4"/>
    <p:sldId id="260" r:id="rId5"/>
    <p:sldId id="264" r:id="rId6"/>
    <p:sldId id="258" r:id="rId7"/>
    <p:sldId id="265" r:id="rId8"/>
    <p:sldId id="261" r:id="rId9"/>
    <p:sldId id="262" r:id="rId10"/>
    <p:sldId id="263"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F4001"/>
    <a:srgbClr val="CC9900"/>
    <a:srgbClr val="157FFF"/>
    <a:srgbClr val="F7E289"/>
    <a:srgbClr val="FF9E1D"/>
    <a:srgbClr val="D68B1C"/>
    <a:srgbClr val="D0962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9872" autoAdjust="0"/>
  </p:normalViewPr>
  <p:slideViewPr>
    <p:cSldViewPr>
      <p:cViewPr varScale="1">
        <p:scale>
          <a:sx n="64" d="100"/>
          <a:sy n="64" d="100"/>
        </p:scale>
        <p:origin x="-103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6D7E09-74B2-48DB-9D60-6B4C60BE19DF}" type="datetimeFigureOut">
              <a:rPr lang="ru-RU" smtClean="0"/>
              <a:pPr/>
              <a:t>29.04.2022</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ru-RU" smtClean="0"/>
              <a:t>оропп</a:t>
            </a:r>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35E47CF-1C60-4266-907C-A03BA798C70D}" type="slidenum">
              <a:rPr lang="ru-RU" smtClean="0"/>
              <a:pPr/>
              <a:t>‹#›</a:t>
            </a:fld>
            <a:endParaRPr lang="ru-RU"/>
          </a:p>
        </p:txBody>
      </p:sp>
    </p:spTree>
    <p:extLst>
      <p:ext uri="{BB962C8B-B14F-4D97-AF65-F5344CB8AC3E}">
        <p14:creationId xmlns:p14="http://schemas.microsoft.com/office/powerpoint/2010/main" xmlns="" val="37281409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BC210B-74F5-4721-98B8-AF8A0E55170A}" type="datetimeFigureOut">
              <a:rPr lang="ru-RU" smtClean="0"/>
              <a:pPr/>
              <a:t>29.04.2022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ru-RU" smtClean="0"/>
              <a:t>оропп</a:t>
            </a: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EEAED3-F4F6-4772-AA0F-7B36EBB4E79F}" type="slidenum">
              <a:rPr lang="ru-RU" smtClean="0"/>
              <a:pPr/>
              <a:t>‹#›</a:t>
            </a:fld>
            <a:endParaRPr lang="ru-RU"/>
          </a:p>
        </p:txBody>
      </p:sp>
    </p:spTree>
    <p:extLst>
      <p:ext uri="{BB962C8B-B14F-4D97-AF65-F5344CB8AC3E}">
        <p14:creationId xmlns:p14="http://schemas.microsoft.com/office/powerpoint/2010/main" xmlns="" val="169427487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B4EEAED3-F4F6-4772-AA0F-7B36EBB4E79F}" type="slidenum">
              <a:rPr lang="ru-RU" smtClean="0"/>
              <a:pPr/>
              <a:t>3</a:t>
            </a:fld>
            <a:endParaRPr lang="ru-RU"/>
          </a:p>
        </p:txBody>
      </p:sp>
      <p:sp>
        <p:nvSpPr>
          <p:cNvPr id="5" name="Нижний колонтитул 4"/>
          <p:cNvSpPr>
            <a:spLocks noGrp="1"/>
          </p:cNvSpPr>
          <p:nvPr>
            <p:ph type="ftr" sz="quarter" idx="11"/>
          </p:nvPr>
        </p:nvSpPr>
        <p:spPr/>
        <p:txBody>
          <a:bodyPr/>
          <a:lstStyle/>
          <a:p>
            <a:r>
              <a:rPr lang="ru-RU" smtClean="0"/>
              <a:t>оропп</a:t>
            </a:r>
            <a:endParaRPr lang="ru-RU"/>
          </a:p>
        </p:txBody>
      </p:sp>
    </p:spTree>
    <p:extLst>
      <p:ext uri="{BB962C8B-B14F-4D97-AF65-F5344CB8AC3E}">
        <p14:creationId xmlns:p14="http://schemas.microsoft.com/office/powerpoint/2010/main" xmlns="" val="781568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4FA17F50-C226-4FB5-B601-CEE382A3CCC0}" type="datetime1">
              <a:rPr lang="en-US" smtClean="0"/>
              <a:pPr/>
              <a:t>4/29/2022</a:t>
            </a:fld>
            <a:endParaRPr lang="en-US"/>
          </a:p>
        </p:txBody>
      </p:sp>
      <p:sp>
        <p:nvSpPr>
          <p:cNvPr id="19" name="Нижний колонтитул 18"/>
          <p:cNvSpPr>
            <a:spLocks noGrp="1"/>
          </p:cNvSpPr>
          <p:nvPr>
            <p:ph type="ftr" sz="quarter" idx="11"/>
          </p:nvPr>
        </p:nvSpPr>
        <p:spPr/>
        <p:txBody>
          <a:bodyPr/>
          <a:lstStyle/>
          <a:p>
            <a:endParaRPr lang="en-US"/>
          </a:p>
        </p:txBody>
      </p:sp>
      <p:sp>
        <p:nvSpPr>
          <p:cNvPr id="27" name="Номер слайда 26"/>
          <p:cNvSpPr>
            <a:spLocks noGrp="1"/>
          </p:cNvSpPr>
          <p:nvPr>
            <p:ph type="sldNum" sz="quarter" idx="12"/>
          </p:nvPr>
        </p:nvSpPr>
        <p:spPr/>
        <p:txBody>
          <a:bodyPr/>
          <a:lstStyle/>
          <a:p>
            <a:fld id="{B82CCC60-E8CD-4174-8B1A-7DF615B22EE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3D8986A-8CAB-4C86-816B-792907918113}" type="datetime1">
              <a:rPr lang="en-US" smtClean="0"/>
              <a:pPr/>
              <a:t>4/29/2022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B82CCC60-E8CD-4174-8B1A-7DF615B22E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8B927DF-2D17-4472-866A-F53B8A66F791}" type="datetime1">
              <a:rPr lang="en-US" smtClean="0"/>
              <a:pPr/>
              <a:t>4/29/2022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B82CCC60-E8CD-4174-8B1A-7DF615B22EE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CB44B2D-F5AB-48B0-87E9-06A961558688}" type="datetime1">
              <a:rPr lang="en-US" smtClean="0"/>
              <a:pPr/>
              <a:t>4/29/2022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B82CCC60-E8CD-4174-8B1A-7DF615B22EE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4001594-9BC0-4DC7-8D1A-C746A08944AE}" type="datetime1">
              <a:rPr lang="en-US" smtClean="0"/>
              <a:pPr/>
              <a:t>4/29/2022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B82CCC60-E8CD-4174-8B1A-7DF615B22EE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894951C-6565-492E-86AF-826E03C1F963}" type="datetime1">
              <a:rPr lang="en-US" smtClean="0"/>
              <a:pPr/>
              <a:t>4/29/2022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B82CCC60-E8CD-4174-8B1A-7DF615B22EE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3485726A-AEFA-453D-B83C-02EBE8E6131F}" type="datetime1">
              <a:rPr lang="en-US" smtClean="0"/>
              <a:pPr/>
              <a:t>4/29/2022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B82CCC60-E8CD-4174-8B1A-7DF615B22EE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7F632442-F8EE-4414-8E96-85B14E0DD29E}" type="datetime1">
              <a:rPr lang="en-US" smtClean="0"/>
              <a:pPr/>
              <a:t>4/29/2022</a:t>
            </a:fld>
            <a:endParaRPr lang="en-US"/>
          </a:p>
        </p:txBody>
      </p:sp>
      <p:sp>
        <p:nvSpPr>
          <p:cNvPr id="8" name="Номер слайда 7"/>
          <p:cNvSpPr>
            <a:spLocks noGrp="1"/>
          </p:cNvSpPr>
          <p:nvPr>
            <p:ph type="sldNum" sz="quarter" idx="11"/>
          </p:nvPr>
        </p:nvSpPr>
        <p:spPr/>
        <p:txBody>
          <a:bodyPr/>
          <a:lstStyle/>
          <a:p>
            <a:fld id="{B82CCC60-E8CD-4174-8B1A-7DF615B22EEF}" type="slidenum">
              <a:rPr lang="en-US" smtClean="0"/>
              <a:pPr/>
              <a:t>‹#›</a:t>
            </a:fld>
            <a:endParaRPr lang="en-US"/>
          </a:p>
        </p:txBody>
      </p:sp>
      <p:sp>
        <p:nvSpPr>
          <p:cNvPr id="9" name="Нижний колонтитул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9129BCF-70DB-43DD-AAFC-670AD301EC9E}" type="datetime1">
              <a:rPr lang="en-US" smtClean="0"/>
              <a:pPr/>
              <a:t>4/29/2022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B82CCC60-E8CD-4174-8B1A-7DF615B22E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DB3727D-63DA-47B9-8647-7249D7AFC93E}" type="datetime1">
              <a:rPr lang="en-US" smtClean="0"/>
              <a:pPr/>
              <a:t>4/29/2022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a:xfrm>
            <a:off x="8156448" y="6422064"/>
            <a:ext cx="762000" cy="365125"/>
          </a:xfrm>
        </p:spPr>
        <p:txBody>
          <a:bodyPr/>
          <a:lstStyle/>
          <a:p>
            <a:fld id="{B82CCC60-E8CD-4174-8B1A-7DF615B22EE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2BEDAAEA-D00F-4285-B0BA-B3093C45679A}" type="datetime1">
              <a:rPr lang="en-US" smtClean="0"/>
              <a:pPr/>
              <a:t>4/29/2022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B82CCC60-E8CD-4174-8B1A-7DF615B22EE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9EC27A84-D1CC-46B1-BC10-AC1425D5322E}" type="datetime1">
              <a:rPr lang="en-US" smtClean="0"/>
              <a:pPr/>
              <a:t>4/29/2022</a:t>
            </a:fld>
            <a:endParaRPr lang="en-US"/>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82CCC60-E8CD-4174-8B1A-7DF615B22EE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hf sldNum="0" hdr="0" ft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8.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slide" Target="slide6.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85852" y="4556760"/>
            <a:ext cx="7694494" cy="2301240"/>
          </a:xfrm>
        </p:spPr>
        <p:txBody>
          <a:bodyPr>
            <a:normAutofit/>
          </a:bodyPr>
          <a:lstStyle/>
          <a:p>
            <a:r>
              <a:rPr lang="ru-RU" sz="3200" dirty="0" smtClean="0"/>
              <a:t>Для переработки</a:t>
            </a:r>
            <a:br>
              <a:rPr lang="ru-RU" sz="3200" dirty="0" smtClean="0"/>
            </a:br>
            <a:r>
              <a:rPr lang="ru-RU" sz="3200" dirty="0" smtClean="0"/>
              <a:t>Золото содержащих </a:t>
            </a:r>
            <a:br>
              <a:rPr lang="ru-RU" sz="3200" dirty="0" smtClean="0"/>
            </a:br>
            <a:r>
              <a:rPr lang="ru-RU" sz="3200" dirty="0" smtClean="0"/>
              <a:t>руд</a:t>
            </a:r>
            <a:br>
              <a:rPr lang="ru-RU" sz="3200" dirty="0" smtClean="0"/>
            </a:br>
            <a:endParaRPr lang="en-US" sz="3200" dirty="0"/>
          </a:p>
        </p:txBody>
      </p:sp>
      <p:sp>
        <p:nvSpPr>
          <p:cNvPr id="3" name="Subtitle 2"/>
          <p:cNvSpPr>
            <a:spLocks noGrp="1"/>
          </p:cNvSpPr>
          <p:nvPr>
            <p:ph type="subTitle" idx="1"/>
          </p:nvPr>
        </p:nvSpPr>
        <p:spPr>
          <a:xfrm>
            <a:off x="2663952" y="2571744"/>
            <a:ext cx="6480048" cy="1752600"/>
          </a:xfrm>
        </p:spPr>
        <p:txBody>
          <a:bodyPr>
            <a:normAutofit/>
          </a:bodyPr>
          <a:lstStyle/>
          <a:p>
            <a:r>
              <a:rPr lang="ru-RU" sz="3200" i="1" smtClean="0">
                <a:solidFill>
                  <a:schemeClr val="accent2">
                    <a:lumMod val="50000"/>
                  </a:schemeClr>
                </a:solidFill>
              </a:rPr>
              <a:t>Новые</a:t>
            </a:r>
            <a:r>
              <a:rPr lang="ru-RU" smtClean="0">
                <a:solidFill>
                  <a:schemeClr val="accent2">
                    <a:lumMod val="50000"/>
                  </a:schemeClr>
                </a:solidFill>
              </a:rPr>
              <a:t> </a:t>
            </a:r>
            <a:r>
              <a:rPr lang="ru-RU" sz="4800" smtClean="0">
                <a:solidFill>
                  <a:schemeClr val="accent2">
                    <a:lumMod val="50000"/>
                  </a:schemeClr>
                </a:solidFill>
                <a:latin typeface="Monotype Corsiva" pitchFamily="66" charset="0"/>
              </a:rPr>
              <a:t>технологии</a:t>
            </a:r>
            <a:endParaRPr lang="en-US" sz="4800" dirty="0">
              <a:solidFill>
                <a:schemeClr val="accent2">
                  <a:lumMod val="50000"/>
                </a:schemeClr>
              </a:solidFill>
              <a:latin typeface="Monotype Corsiva" pitchFamily="66" charset="0"/>
            </a:endParaRPr>
          </a:p>
        </p:txBody>
      </p:sp>
    </p:spTree>
    <p:extLst>
      <p:ext uri="{BB962C8B-B14F-4D97-AF65-F5344CB8AC3E}">
        <p14:creationId xmlns:p14="http://schemas.microsoft.com/office/powerpoint/2010/main" xmlns=""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u-RU" dirty="0" smtClean="0"/>
              <a:t>Принцип действия</a:t>
            </a:r>
            <a:endParaRPr lang="en-US" dirty="0"/>
          </a:p>
        </p:txBody>
      </p:sp>
      <p:sp>
        <p:nvSpPr>
          <p:cNvPr id="7" name="Content Placeholder 4"/>
          <p:cNvSpPr txBox="1">
            <a:spLocks/>
          </p:cNvSpPr>
          <p:nvPr/>
        </p:nvSpPr>
        <p:spPr>
          <a:xfrm>
            <a:off x="1785918" y="2928934"/>
            <a:ext cx="5967402" cy="2286016"/>
          </a:xfrm>
          <a:prstGeom prst="rect">
            <a:avLst/>
          </a:prstGeom>
        </p:spPr>
        <p:txBody>
          <a:bodyPr vert="horz">
            <a:normAutofit/>
          </a:bodyPr>
          <a:lstStyle/>
          <a:p>
            <a:pPr marL="420624" lvl="0">
              <a:spcBef>
                <a:spcPct val="20000"/>
              </a:spcBef>
              <a:buClr>
                <a:schemeClr val="accent1"/>
              </a:buClr>
              <a:buSzPct val="80000"/>
            </a:pPr>
            <a:endParaRPr kumimoji="0" lang="en-US" sz="1600" b="0" i="1" u="none" strike="noStrike" kern="1200" cap="none" spc="0" normalizeH="0" baseline="0" noProof="0" dirty="0" smtClean="0">
              <a:ln>
                <a:noFill/>
              </a:ln>
              <a:solidFill>
                <a:schemeClr val="accent2">
                  <a:lumMod val="50000"/>
                </a:schemeClr>
              </a:solidFill>
              <a:effectLst/>
              <a:uLnTx/>
              <a:uFillTx/>
              <a:latin typeface="+mn-lt"/>
              <a:ea typeface="+mn-ea"/>
              <a:cs typeface="+mn-cs"/>
            </a:endParaRPr>
          </a:p>
        </p:txBody>
      </p:sp>
      <p:sp>
        <p:nvSpPr>
          <p:cNvPr id="9" name="Content Placeholder 4"/>
          <p:cNvSpPr txBox="1">
            <a:spLocks/>
          </p:cNvSpPr>
          <p:nvPr/>
        </p:nvSpPr>
        <p:spPr>
          <a:xfrm>
            <a:off x="5214942" y="3000372"/>
            <a:ext cx="2509854" cy="3357562"/>
          </a:xfrm>
          <a:prstGeom prst="rect">
            <a:avLst/>
          </a:prstGeom>
        </p:spPr>
        <p:txBody>
          <a:bodyPr vert="horz">
            <a:norm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ru-RU" sz="1300" b="0" i="1" u="none" strike="noStrike" kern="1200" cap="none" spc="0" normalizeH="0" baseline="0" noProof="0" dirty="0" smtClean="0">
                <a:ln>
                  <a:noFill/>
                </a:ln>
                <a:solidFill>
                  <a:schemeClr val="bg1"/>
                </a:solidFill>
                <a:effectLst/>
                <a:uLnTx/>
                <a:uFillTx/>
                <a:latin typeface="+mn-lt"/>
                <a:ea typeface="+mn-ea"/>
                <a:cs typeface="+mn-cs"/>
              </a:rPr>
              <a:t>.</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ru-RU" sz="1700" b="0" i="0" u="none" strike="noStrike" kern="1200" cap="none" spc="0" normalizeH="0" baseline="0" noProof="0" dirty="0" smtClean="0">
              <a:ln>
                <a:noFill/>
              </a:ln>
              <a:solidFill>
                <a:schemeClr val="bg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ru-RU"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Прямоугольник 9"/>
          <p:cNvSpPr/>
          <p:nvPr/>
        </p:nvSpPr>
        <p:spPr>
          <a:xfrm>
            <a:off x="928662" y="4429132"/>
            <a:ext cx="7572396" cy="2462213"/>
          </a:xfrm>
          <a:prstGeom prst="rect">
            <a:avLst/>
          </a:prstGeom>
        </p:spPr>
        <p:txBody>
          <a:bodyPr wrap="square">
            <a:spAutoFit/>
          </a:bodyPr>
          <a:lstStyle/>
          <a:p>
            <a:r>
              <a:rPr lang="ru-RU" sz="1400" i="1" dirty="0" smtClean="0">
                <a:solidFill>
                  <a:schemeClr val="bg2"/>
                </a:solidFill>
              </a:rPr>
              <a:t>1</a:t>
            </a:r>
            <a:r>
              <a:rPr lang="ru-RU" sz="1400" i="1" dirty="0" smtClean="0">
                <a:solidFill>
                  <a:schemeClr val="bg2"/>
                </a:solidFill>
                <a:latin typeface="Times New Roman" panose="02020603050405020304" pitchFamily="18" charset="0"/>
                <a:cs typeface="Times New Roman" panose="02020603050405020304" pitchFamily="18" charset="0"/>
              </a:rPr>
              <a:t>, 2 Конвейеры: 1 подающий,  2 хвостовой;3Сепаратор индукционный СИ-50</a:t>
            </a:r>
            <a:endParaRPr lang="ru-RU" sz="1400" dirty="0" smtClean="0">
              <a:solidFill>
                <a:schemeClr val="bg2"/>
              </a:solidFill>
              <a:latin typeface="Times New Roman" panose="02020603050405020304" pitchFamily="18" charset="0"/>
              <a:cs typeface="Times New Roman" panose="02020603050405020304" pitchFamily="18" charset="0"/>
            </a:endParaRPr>
          </a:p>
          <a:p>
            <a:r>
              <a:rPr lang="ru-RU" sz="1400" i="1" dirty="0" smtClean="0">
                <a:solidFill>
                  <a:schemeClr val="bg2"/>
                </a:solidFill>
                <a:latin typeface="Times New Roman" panose="02020603050405020304" pitchFamily="18" charset="0"/>
                <a:cs typeface="Times New Roman" panose="02020603050405020304" pitchFamily="18" charset="0"/>
              </a:rPr>
              <a:t>4, 5Конвейер </a:t>
            </a:r>
            <a:r>
              <a:rPr lang="ru-RU" sz="1400" i="1" dirty="0" err="1" smtClean="0">
                <a:solidFill>
                  <a:schemeClr val="bg2"/>
                </a:solidFill>
                <a:latin typeface="Times New Roman" panose="02020603050405020304" pitchFamily="18" charset="0"/>
                <a:cs typeface="Times New Roman" panose="02020603050405020304" pitchFamily="18" charset="0"/>
              </a:rPr>
              <a:t>крутонаклонный</a:t>
            </a:r>
            <a:r>
              <a:rPr lang="ru-RU" sz="1400" i="1" dirty="0" smtClean="0">
                <a:solidFill>
                  <a:schemeClr val="bg2"/>
                </a:solidFill>
                <a:latin typeface="Times New Roman" panose="02020603050405020304" pitchFamily="18" charset="0"/>
                <a:cs typeface="Times New Roman" panose="02020603050405020304" pitchFamily="18" charset="0"/>
              </a:rPr>
              <a:t> ;6	Дробилка щековая BB-100;7Рентгеноспектральный сепаратор РСЭ-30; 8	Концентрат (</a:t>
            </a:r>
            <a:r>
              <a:rPr lang="ru-RU" sz="1400" i="1" dirty="0" err="1" smtClean="0">
                <a:solidFill>
                  <a:schemeClr val="bg2"/>
                </a:solidFill>
                <a:latin typeface="Times New Roman" panose="02020603050405020304" pitchFamily="18" charset="0"/>
                <a:cs typeface="Times New Roman" panose="02020603050405020304" pitchFamily="18" charset="0"/>
              </a:rPr>
              <a:t>Au</a:t>
            </a:r>
            <a:r>
              <a:rPr lang="ru-RU" sz="1400" i="1" dirty="0" smtClean="0">
                <a:solidFill>
                  <a:schemeClr val="bg2"/>
                </a:solidFill>
                <a:latin typeface="Times New Roman" panose="02020603050405020304" pitchFamily="18" charset="0"/>
                <a:cs typeface="Times New Roman" panose="02020603050405020304" pitchFamily="18" charset="0"/>
              </a:rPr>
              <a:t>, </a:t>
            </a:r>
            <a:r>
              <a:rPr lang="ru-RU" sz="1400" i="1" dirty="0" err="1" smtClean="0">
                <a:solidFill>
                  <a:schemeClr val="bg2"/>
                </a:solidFill>
                <a:latin typeface="Times New Roman" panose="02020603050405020304" pitchFamily="18" charset="0"/>
                <a:cs typeface="Times New Roman" panose="02020603050405020304" pitchFamily="18" charset="0"/>
              </a:rPr>
              <a:t>Pt</a:t>
            </a:r>
            <a:r>
              <a:rPr lang="ru-RU" sz="1400" i="1" dirty="0" smtClean="0">
                <a:solidFill>
                  <a:schemeClr val="bg2"/>
                </a:solidFill>
                <a:latin typeface="Times New Roman" panose="02020603050405020304" pitchFamily="18" charset="0"/>
                <a:cs typeface="Times New Roman" panose="02020603050405020304" pitchFamily="18" charset="0"/>
              </a:rPr>
              <a:t>, </a:t>
            </a:r>
            <a:r>
              <a:rPr lang="ru-RU" sz="1400" i="1" dirty="0" err="1" smtClean="0">
                <a:solidFill>
                  <a:schemeClr val="bg2"/>
                </a:solidFill>
                <a:latin typeface="Times New Roman" panose="02020603050405020304" pitchFamily="18" charset="0"/>
                <a:cs typeface="Times New Roman" panose="02020603050405020304" pitchFamily="18" charset="0"/>
              </a:rPr>
              <a:t>Hg</a:t>
            </a:r>
            <a:r>
              <a:rPr lang="ru-RU" sz="1400" i="1" dirty="0" smtClean="0">
                <a:solidFill>
                  <a:schemeClr val="bg2"/>
                </a:solidFill>
                <a:latin typeface="Times New Roman" panose="02020603050405020304" pitchFamily="18" charset="0"/>
                <a:cs typeface="Times New Roman" panose="02020603050405020304" pitchFamily="18" charset="0"/>
              </a:rPr>
              <a:t>); 9 Сохранный сейф; 10Комната персонала; 11Морской 40-футовый контейнер;12,13,14Бункер накопительный</a:t>
            </a:r>
            <a:endParaRPr lang="en-US" sz="1400" i="1" dirty="0" smtClean="0">
              <a:solidFill>
                <a:schemeClr val="bg2"/>
              </a:solidFill>
              <a:latin typeface="Times New Roman" panose="02020603050405020304" pitchFamily="18" charset="0"/>
              <a:cs typeface="Times New Roman" panose="02020603050405020304" pitchFamily="18" charset="0"/>
            </a:endParaRPr>
          </a:p>
          <a:p>
            <a:r>
              <a:rPr lang="ru-RU" sz="1400" b="1" i="1" dirty="0" smtClean="0">
                <a:solidFill>
                  <a:schemeClr val="bg2"/>
                </a:solidFill>
                <a:latin typeface="Times New Roman" panose="02020603050405020304" pitchFamily="18" charset="0"/>
                <a:cs typeface="Times New Roman" panose="02020603050405020304" pitchFamily="18" charset="0"/>
              </a:rPr>
              <a:t>При изготовлении нескольких модулей по изложенному выше описанию эти модули могут быть размещены в контейнере (например, в стандартном 40-футовом контейнере FEU, или в стандартном 40-футовом TEU, или любом другом) с площадками между ними для обслуживания модулей</a:t>
            </a:r>
            <a:r>
              <a:rPr lang="en-US" sz="1400" b="1" i="1" dirty="0" smtClean="0">
                <a:solidFill>
                  <a:schemeClr val="bg2"/>
                </a:solidFill>
                <a:latin typeface="Times New Roman" panose="02020603050405020304" pitchFamily="18" charset="0"/>
                <a:cs typeface="Times New Roman" panose="02020603050405020304" pitchFamily="18" charset="0"/>
              </a:rPr>
              <a:t>/</a:t>
            </a:r>
          </a:p>
          <a:p>
            <a:endParaRPr lang="ru-RU" sz="1400" dirty="0" smtClean="0">
              <a:solidFill>
                <a:schemeClr val="bg2"/>
              </a:solidFill>
            </a:endParaRPr>
          </a:p>
          <a:p>
            <a:r>
              <a:rPr lang="ru-RU" sz="1400" dirty="0" smtClean="0"/>
              <a:t/>
            </a:r>
            <a:br>
              <a:rPr lang="ru-RU" sz="1400" dirty="0" smtClean="0"/>
            </a:br>
            <a:endParaRPr lang="ru-RU" sz="1400" i="1" dirty="0">
              <a:solidFill>
                <a:schemeClr val="bg2">
                  <a:lumMod val="10000"/>
                </a:schemeClr>
              </a:solidFill>
            </a:endParaRPr>
          </a:p>
        </p:txBody>
      </p:sp>
      <p:sp>
        <p:nvSpPr>
          <p:cNvPr id="13" name="Скругленный прямоугольник 12"/>
          <p:cNvSpPr/>
          <p:nvPr/>
        </p:nvSpPr>
        <p:spPr>
          <a:xfrm>
            <a:off x="142844" y="285728"/>
            <a:ext cx="1285884" cy="857256"/>
          </a:xfrm>
          <a:prstGeom prst="roundRect">
            <a:avLst/>
          </a:prstGeom>
          <a:effectLst>
            <a:glow rad="63500">
              <a:schemeClr val="accent4">
                <a:tint val="30000"/>
                <a:shade val="95000"/>
                <a:satMod val="300000"/>
                <a:alpha val="50000"/>
              </a:schemeClr>
            </a:glow>
            <a:outerShdw blurRad="50800" dist="38100" dir="2700000" algn="tl" rotWithShape="0">
              <a:srgbClr val="FFFF00">
                <a:alpha val="40000"/>
              </a:srgbClr>
            </a:outerShdw>
          </a:effectLst>
          <a:scene3d>
            <a:camera prst="orthographicFront"/>
            <a:lightRig rig="threePt" dir="t"/>
          </a:scene3d>
          <a:sp3d>
            <a:bevelT w="114300" prst="artDeco"/>
          </a:sp3d>
        </p:spPr>
        <p:style>
          <a:lnRef idx="1">
            <a:schemeClr val="accent4"/>
          </a:lnRef>
          <a:fillRef idx="2">
            <a:schemeClr val="accent4"/>
          </a:fillRef>
          <a:effectRef idx="1">
            <a:schemeClr val="accent4"/>
          </a:effectRef>
          <a:fontRef idx="minor">
            <a:schemeClr val="dk1"/>
          </a:fontRef>
        </p:style>
        <p:txBody>
          <a:bodyPr rtlCol="0" anchor="ctr"/>
          <a:lstStyle/>
          <a:p>
            <a:pPr>
              <a:buNone/>
            </a:pPr>
            <a:r>
              <a:rPr lang="ru-RU" sz="1600" i="1" dirty="0" smtClean="0">
                <a:solidFill>
                  <a:srgbClr val="C00000"/>
                </a:solidFill>
              </a:rPr>
              <a:t>Принцип действия</a:t>
            </a:r>
          </a:p>
        </p:txBody>
      </p:sp>
      <p:pic>
        <p:nvPicPr>
          <p:cNvPr id="1026" name="Picture 2" descr="131030 УСЗ-50 с дробилкой BB100"/>
          <p:cNvPicPr>
            <a:picLocks noChangeAspect="1" noChangeArrowheads="1"/>
          </p:cNvPicPr>
          <p:nvPr/>
        </p:nvPicPr>
        <p:blipFill>
          <a:blip r:embed="rId3" cstate="print"/>
          <a:srcRect/>
          <a:stretch>
            <a:fillRect/>
          </a:stretch>
        </p:blipFill>
        <p:spPr bwMode="auto">
          <a:xfrm>
            <a:off x="1638607" y="928670"/>
            <a:ext cx="6627140" cy="3500462"/>
          </a:xfrm>
          <a:prstGeom prst="rect">
            <a:avLst/>
          </a:prstGeom>
          <a:noFill/>
          <a:ln w="9525">
            <a:noFill/>
            <a:miter lim="800000"/>
            <a:headEnd/>
            <a:tailEnd/>
          </a:ln>
        </p:spPr>
      </p:pic>
      <p:sp>
        <p:nvSpPr>
          <p:cNvPr id="11" name="Прямоугольник 10"/>
          <p:cNvSpPr/>
          <p:nvPr/>
        </p:nvSpPr>
        <p:spPr>
          <a:xfrm>
            <a:off x="3143240" y="285728"/>
            <a:ext cx="5643570" cy="830997"/>
          </a:xfrm>
          <a:prstGeom prst="rect">
            <a:avLst/>
          </a:prstGeom>
        </p:spPr>
        <p:txBody>
          <a:bodyPr wrap="square">
            <a:spAutoFit/>
          </a:bodyPr>
          <a:lstStyle/>
          <a:p>
            <a:r>
              <a:rPr lang="ru-RU" sz="1600" dirty="0" smtClean="0">
                <a:solidFill>
                  <a:schemeClr val="bg2"/>
                </a:solidFill>
              </a:rPr>
              <a:t>Установка для извлечения золота крупностью  -30 + 5 мм РСЭ-30</a:t>
            </a:r>
            <a:br>
              <a:rPr lang="ru-RU" sz="1600" dirty="0" smtClean="0">
                <a:solidFill>
                  <a:schemeClr val="bg2"/>
                </a:solidFill>
              </a:rPr>
            </a:br>
            <a:r>
              <a:rPr lang="ru-RU" sz="1600" dirty="0" smtClean="0">
                <a:solidFill>
                  <a:schemeClr val="bg2"/>
                </a:solidFill>
              </a:rPr>
              <a:t>(производительность 50 т/ч)</a:t>
            </a:r>
            <a:r>
              <a:rPr lang="ru-RU" sz="1600" i="1" dirty="0" smtClean="0">
                <a:solidFill>
                  <a:schemeClr val="bg2"/>
                </a:solidFill>
              </a:rPr>
              <a:t>.</a:t>
            </a:r>
            <a:endParaRPr lang="ru-RU" sz="1600" i="1" dirty="0">
              <a:solidFill>
                <a:schemeClr val="bg2"/>
              </a:solidFill>
            </a:endParaRPr>
          </a:p>
        </p:txBody>
      </p:sp>
    </p:spTree>
    <p:extLst>
      <p:ext uri="{BB962C8B-B14F-4D97-AF65-F5344CB8AC3E}">
        <p14:creationId xmlns:p14="http://schemas.microsoft.com/office/powerpoint/2010/main" xmlns="" val="1101633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4">
                <a:tint val="1000"/>
              </a:schemeClr>
            </a:gs>
            <a:gs pos="68000">
              <a:schemeClr val="accent4">
                <a:tint val="77000"/>
              </a:schemeClr>
            </a:gs>
            <a:gs pos="81000">
              <a:schemeClr val="accent4">
                <a:tint val="79000"/>
              </a:schemeClr>
            </a:gs>
            <a:gs pos="86000">
              <a:schemeClr val="accent4">
                <a:tint val="73000"/>
              </a:schemeClr>
            </a:gs>
            <a:gs pos="100000">
              <a:schemeClr val="accent4">
                <a:tint val="35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i="1" dirty="0" smtClean="0"/>
              <a:t>Заключение</a:t>
            </a:r>
            <a:endParaRPr lang="en-US" i="1" dirty="0"/>
          </a:p>
        </p:txBody>
      </p:sp>
      <p:sp>
        <p:nvSpPr>
          <p:cNvPr id="5" name="Скругленный прямоугольник 4"/>
          <p:cNvSpPr/>
          <p:nvPr/>
        </p:nvSpPr>
        <p:spPr>
          <a:xfrm>
            <a:off x="142844" y="285728"/>
            <a:ext cx="2000264" cy="642942"/>
          </a:xfrm>
          <a:prstGeom prst="roundRect">
            <a:avLst/>
          </a:prstGeom>
          <a:effectLst>
            <a:glow rad="63500">
              <a:schemeClr val="accent4">
                <a:tint val="30000"/>
                <a:shade val="95000"/>
                <a:satMod val="300000"/>
                <a:alpha val="50000"/>
              </a:schemeClr>
            </a:glow>
            <a:outerShdw blurRad="50800" dist="38100" dir="2700000" algn="tl" rotWithShape="0">
              <a:srgbClr val="FFFF00">
                <a:alpha val="40000"/>
              </a:srgbClr>
            </a:outerShdw>
          </a:effectLst>
          <a:scene3d>
            <a:camera prst="orthographicFront"/>
            <a:lightRig rig="threePt" dir="t"/>
          </a:scene3d>
          <a:sp3d>
            <a:bevelT w="114300" prst="artDeco"/>
          </a:sp3d>
        </p:spPr>
        <p:style>
          <a:lnRef idx="1">
            <a:schemeClr val="accent4"/>
          </a:lnRef>
          <a:fillRef idx="2">
            <a:schemeClr val="accent4"/>
          </a:fillRef>
          <a:effectRef idx="1">
            <a:schemeClr val="accent4"/>
          </a:effectRef>
          <a:fontRef idx="minor">
            <a:schemeClr val="dk1"/>
          </a:fontRef>
        </p:style>
        <p:txBody>
          <a:bodyPr rtlCol="0" anchor="ctr"/>
          <a:lstStyle/>
          <a:p>
            <a:pPr>
              <a:buNone/>
            </a:pPr>
            <a:r>
              <a:rPr lang="ru-RU" sz="2000" b="1" i="1" dirty="0" smtClean="0">
                <a:solidFill>
                  <a:srgbClr val="C00000"/>
                </a:solidFill>
              </a:rPr>
              <a:t>Заключение</a:t>
            </a:r>
          </a:p>
        </p:txBody>
      </p:sp>
      <p:sp>
        <p:nvSpPr>
          <p:cNvPr id="6" name="Прямоугольник 5"/>
          <p:cNvSpPr/>
          <p:nvPr/>
        </p:nvSpPr>
        <p:spPr>
          <a:xfrm>
            <a:off x="214282" y="1000108"/>
            <a:ext cx="8501122" cy="5278368"/>
          </a:xfrm>
          <a:prstGeom prst="rect">
            <a:avLst/>
          </a:prstGeom>
        </p:spPr>
        <p:txBody>
          <a:bodyPr wrap="square">
            <a:spAutoFit/>
          </a:bodyPr>
          <a:lstStyle/>
          <a:p>
            <a:r>
              <a:rPr lang="ru-RU" i="1" dirty="0" smtClean="0">
                <a:solidFill>
                  <a:schemeClr val="bg2"/>
                </a:solidFill>
              </a:rPr>
              <a:t>-</a:t>
            </a:r>
            <a:r>
              <a:rPr lang="ru-RU" sz="1100" i="1" dirty="0" smtClean="0">
                <a:solidFill>
                  <a:schemeClr val="bg2"/>
                </a:solidFill>
              </a:rPr>
              <a:t>Технология и оборудование прошли опытно-промышленную проверку, а опытные партии продукции, полученные при этом, реализованы потребителям;</a:t>
            </a:r>
          </a:p>
          <a:p>
            <a:r>
              <a:rPr lang="ru-RU" sz="1100" i="1" dirty="0" smtClean="0">
                <a:solidFill>
                  <a:schemeClr val="bg2"/>
                </a:solidFill>
              </a:rPr>
              <a:t>-Технология и оборудование для ее реализации включают в себя ряд ноу-хау, которые обеспечивают контроль работоспособности всей совокупности узлов сепараторов и позволяют прекращать обработку продуктов при неисправности каких-либо устройств в составе технологических линий. </a:t>
            </a:r>
          </a:p>
          <a:p>
            <a:r>
              <a:rPr lang="ru-RU" sz="1100" i="1" dirty="0">
                <a:solidFill>
                  <a:schemeClr val="bg2"/>
                </a:solidFill>
              </a:rPr>
              <a:t>-</a:t>
            </a:r>
            <a:r>
              <a:rPr lang="ru-RU" sz="1100" i="1" dirty="0" smtClean="0">
                <a:solidFill>
                  <a:schemeClr val="bg2"/>
                </a:solidFill>
              </a:rPr>
              <a:t>В обогащении исходной золотосодержащей руды полностью исключаются химические реактивы, вода и ртуть процесс обогащения экологически чистый и безопасный;</a:t>
            </a:r>
          </a:p>
          <a:p>
            <a:r>
              <a:rPr lang="ru-RU" sz="1100" i="1" dirty="0">
                <a:solidFill>
                  <a:schemeClr val="bg2"/>
                </a:solidFill>
              </a:rPr>
              <a:t>-</a:t>
            </a:r>
            <a:r>
              <a:rPr lang="ru-RU" sz="1100" i="1" dirty="0" smtClean="0">
                <a:solidFill>
                  <a:schemeClr val="bg2"/>
                </a:solidFill>
              </a:rPr>
              <a:t> Основная операция: 10 индукционных технологических линий производительностью 5 т/ч каждая фр. -20+0мм. Среднее обогащение в 100 раз от исходного продукта   процесс обогащения не менее 93% от исходного сырья. На этом этапе будет отправлено в отвал  пустой породы более 90%. При производительности 50 т/ч и работе 22 часа в сутки через зону контроля  и облучения  пройдет 1100 тонн исходной руды. На выходе мы получаем 110 тонн высокообогащенной  золотосодержащей руды, которая по конвейеру  в замкнутом цикле подается на вторую стадию переработки на рентгеноспектральную технологическую линию, а пустая порода в виде щебня  и отсева конвейером отводится на отдельный склад для дальнейшей продажи как строительный товар. Процесс обогащения экологически чистый, происходит  в сухом режиме без применения воды, ртути и химических реактивов;</a:t>
            </a:r>
          </a:p>
          <a:p>
            <a:r>
              <a:rPr lang="ru-RU" sz="1100" i="1" dirty="0" smtClean="0">
                <a:solidFill>
                  <a:schemeClr val="bg2"/>
                </a:solidFill>
              </a:rPr>
              <a:t>-Доводочная операция: одна рентгеноспектральная технологическая линия производительностью 5 т/ч для дальнейшего обогащения не менее в 50 раз и процессом обогащения до 95% от обогащенного продукта. На этом этапе обогащения в отвал будет отправлено не менее 50% пустой породы. Процесс обогащения экологически чистый, происходит без применения воды, ртути и химических реактивов;</a:t>
            </a:r>
          </a:p>
          <a:p>
            <a:r>
              <a:rPr lang="ru-RU" sz="1100" i="1" dirty="0" smtClean="0">
                <a:solidFill>
                  <a:schemeClr val="bg2"/>
                </a:solidFill>
              </a:rPr>
              <a:t>-Операция окончательной доводки: рентгеноспектральная технологическая линия доводит золотосодержащую руду до металлургического передела с дополнительным обогащением еще н в 50 раз процесс обогащения до 95% от исходного сырья. Процесс обогащения экологически чистый происходит в сухом режиме без применения воды, ртути и химических реактивов.</a:t>
            </a:r>
          </a:p>
          <a:p>
            <a:r>
              <a:rPr lang="ru-RU" sz="1100" i="1" dirty="0" smtClean="0">
                <a:solidFill>
                  <a:schemeClr val="bg2"/>
                </a:solidFill>
              </a:rPr>
              <a:t>-Работа оборудования осуществляется в автоматическом режиме по заданию технолога, который устанавливает порог чувствительности на золото от 20 миллиграмм в порции.</a:t>
            </a:r>
          </a:p>
          <a:p>
            <a:r>
              <a:rPr lang="ru-RU" sz="1100" i="1" dirty="0" smtClean="0">
                <a:solidFill>
                  <a:schemeClr val="bg2"/>
                </a:solidFill>
              </a:rPr>
              <a:t>-Конструкция оборудования обеспечивает полную защиту обслуживающего персонала от пыли и шума.</a:t>
            </a:r>
          </a:p>
          <a:p>
            <a:r>
              <a:rPr lang="ru-RU" sz="1100" i="1" dirty="0" smtClean="0">
                <a:solidFill>
                  <a:schemeClr val="bg2"/>
                </a:solidFill>
              </a:rPr>
              <a:t>-Фирма обладает многолетним опытом создания и промышленной эксплуатации подобных технологий, которые реализованы, например, в алмазодобывающей промышленности Российской Федерации.</a:t>
            </a:r>
          </a:p>
          <a:p>
            <a:r>
              <a:rPr lang="ru-RU" sz="1100" b="1" i="1" dirty="0" smtClean="0">
                <a:solidFill>
                  <a:schemeClr val="tx2">
                    <a:lumMod val="25000"/>
                  </a:schemeClr>
                </a:solidFill>
              </a:rPr>
              <a:t>Н</a:t>
            </a:r>
            <a:r>
              <a:rPr lang="ru-RU" sz="1100" b="1" i="1" dirty="0" smtClean="0">
                <a:solidFill>
                  <a:schemeClr val="tx2">
                    <a:lumMod val="25000"/>
                  </a:schemeClr>
                </a:solidFill>
              </a:rPr>
              <a:t>аше НПП</a:t>
            </a:r>
            <a:r>
              <a:rPr lang="ru-RU" sz="1100" i="1" dirty="0" smtClean="0">
                <a:solidFill>
                  <a:schemeClr val="tx2">
                    <a:lumMod val="25000"/>
                  </a:schemeClr>
                </a:solidFill>
              </a:rPr>
              <a:t> </a:t>
            </a:r>
            <a:r>
              <a:rPr lang="ru-RU" sz="1100" i="1" dirty="0" smtClean="0">
                <a:solidFill>
                  <a:schemeClr val="bg2"/>
                </a:solidFill>
              </a:rPr>
              <a:t>готово изготовить и поставить  технологические комплексы для добыче золота, алмазов, железа, хрома, цинка, меди и т д на месторождения, как в РФ так и в другие страны.</a:t>
            </a:r>
            <a:endParaRPr lang="ru-RU" sz="1100" i="1" dirty="0">
              <a:solidFill>
                <a:schemeClr val="bg2"/>
              </a:solidFill>
            </a:endParaRPr>
          </a:p>
        </p:txBody>
      </p:sp>
    </p:spTree>
    <p:extLst>
      <p:ext uri="{BB962C8B-B14F-4D97-AF65-F5344CB8AC3E}">
        <p14:creationId xmlns:p14="http://schemas.microsoft.com/office/powerpoint/2010/main" xmlns="" val="4103309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4">
                <a:tint val="1000"/>
              </a:schemeClr>
            </a:gs>
            <a:gs pos="68000">
              <a:schemeClr val="accent4">
                <a:tint val="77000"/>
              </a:schemeClr>
            </a:gs>
            <a:gs pos="81000">
              <a:schemeClr val="accent4">
                <a:tint val="79000"/>
              </a:schemeClr>
            </a:gs>
            <a:gs pos="86000">
              <a:schemeClr val="accent4">
                <a:tint val="73000"/>
              </a:schemeClr>
            </a:gs>
            <a:gs pos="100000">
              <a:schemeClr val="accent4">
                <a:tint val="35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i="1" dirty="0" smtClean="0"/>
              <a:t>Содержание</a:t>
            </a:r>
            <a:endParaRPr lang="en-US" i="1" dirty="0"/>
          </a:p>
        </p:txBody>
      </p:sp>
      <p:sp>
        <p:nvSpPr>
          <p:cNvPr id="3" name="Content Placeholder 2"/>
          <p:cNvSpPr>
            <a:spLocks noGrp="1"/>
          </p:cNvSpPr>
          <p:nvPr>
            <p:ph idx="1"/>
          </p:nvPr>
        </p:nvSpPr>
        <p:spPr/>
        <p:txBody>
          <a:bodyPr/>
          <a:lstStyle/>
          <a:p>
            <a:pPr>
              <a:buFont typeface="Wingdings" pitchFamily="2" charset="2"/>
              <a:buChar char="q"/>
            </a:pPr>
            <a:r>
              <a:rPr lang="ru-RU" b="1" i="1" dirty="0" smtClean="0">
                <a:solidFill>
                  <a:schemeClr val="bg2">
                    <a:lumMod val="10000"/>
                  </a:schemeClr>
                </a:solidFill>
                <a:hlinkClick r:id="rId2" action="ppaction://hlinksldjump"/>
              </a:rPr>
              <a:t>Введение</a:t>
            </a:r>
            <a:endParaRPr lang="en-US" b="1" i="1" dirty="0" smtClean="0">
              <a:solidFill>
                <a:schemeClr val="bg2">
                  <a:lumMod val="10000"/>
                </a:schemeClr>
              </a:solidFill>
            </a:endParaRPr>
          </a:p>
          <a:p>
            <a:pPr>
              <a:buFont typeface="Wingdings" pitchFamily="2" charset="2"/>
              <a:buChar char="q"/>
            </a:pPr>
            <a:r>
              <a:rPr lang="ru-RU" b="1" i="1" dirty="0" smtClean="0">
                <a:solidFill>
                  <a:schemeClr val="bg2">
                    <a:lumMod val="10000"/>
                  </a:schemeClr>
                </a:solidFill>
                <a:hlinkClick r:id="rId3" action="ppaction://hlinksldjump"/>
              </a:rPr>
              <a:t>Описание оборудования</a:t>
            </a:r>
            <a:endParaRPr lang="en-US" b="1" i="1" dirty="0" smtClean="0">
              <a:solidFill>
                <a:schemeClr val="bg2">
                  <a:lumMod val="10000"/>
                </a:schemeClr>
              </a:solidFill>
            </a:endParaRPr>
          </a:p>
          <a:p>
            <a:pPr>
              <a:buFont typeface="Wingdings" pitchFamily="2" charset="2"/>
              <a:buChar char="q"/>
            </a:pPr>
            <a:r>
              <a:rPr lang="ru-RU" b="1" i="1" dirty="0" smtClean="0">
                <a:solidFill>
                  <a:schemeClr val="bg2">
                    <a:lumMod val="10000"/>
                  </a:schemeClr>
                </a:solidFill>
                <a:hlinkClick r:id="rId4" action="ppaction://hlinksldjump"/>
              </a:rPr>
              <a:t>Преимущества</a:t>
            </a:r>
            <a:endParaRPr lang="ru-RU" b="1" i="1" dirty="0" smtClean="0">
              <a:solidFill>
                <a:schemeClr val="bg2">
                  <a:lumMod val="10000"/>
                </a:schemeClr>
              </a:solidFill>
            </a:endParaRPr>
          </a:p>
          <a:p>
            <a:pPr>
              <a:buFont typeface="Wingdings" pitchFamily="2" charset="2"/>
              <a:buChar char="q"/>
            </a:pPr>
            <a:r>
              <a:rPr lang="ru-RU" b="1" i="1" dirty="0" smtClean="0">
                <a:solidFill>
                  <a:schemeClr val="bg2">
                    <a:lumMod val="10000"/>
                  </a:schemeClr>
                </a:solidFill>
                <a:hlinkClick r:id="rId5" action="ppaction://hlinksldjump"/>
              </a:rPr>
              <a:t>Принцип действия </a:t>
            </a:r>
            <a:endParaRPr lang="en-US" b="1" i="1" dirty="0" smtClean="0">
              <a:solidFill>
                <a:schemeClr val="bg2">
                  <a:lumMod val="10000"/>
                </a:schemeClr>
              </a:solidFill>
            </a:endParaRPr>
          </a:p>
          <a:p>
            <a:pPr>
              <a:buFont typeface="Wingdings" pitchFamily="2" charset="2"/>
              <a:buChar char="q"/>
            </a:pPr>
            <a:r>
              <a:rPr lang="ru-RU" b="1" i="1" dirty="0" smtClean="0">
                <a:solidFill>
                  <a:schemeClr val="bg2">
                    <a:lumMod val="10000"/>
                  </a:schemeClr>
                </a:solidFill>
                <a:hlinkClick r:id="rId6" action="ppaction://hlinksldjump"/>
              </a:rPr>
              <a:t>Заключение</a:t>
            </a:r>
            <a:endParaRPr lang="en-US" b="1" i="1" dirty="0" smtClean="0">
              <a:solidFill>
                <a:schemeClr val="bg2">
                  <a:lumMod val="10000"/>
                </a:schemeClr>
              </a:solidFill>
            </a:endParaRPr>
          </a:p>
          <a:p>
            <a:endParaRPr lang="en-US" dirty="0" smtClean="0"/>
          </a:p>
          <a:p>
            <a:endParaRPr lang="en-US" dirty="0"/>
          </a:p>
        </p:txBody>
      </p:sp>
    </p:spTree>
    <p:extLst>
      <p:ext uri="{BB962C8B-B14F-4D97-AF65-F5344CB8AC3E}">
        <p14:creationId xmlns:p14="http://schemas.microsoft.com/office/powerpoint/2010/main" xmlns="" val="4103309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u-RU" dirty="0" smtClean="0"/>
              <a:t>Введение</a:t>
            </a:r>
            <a:endParaRPr lang="en-US" dirty="0"/>
          </a:p>
        </p:txBody>
      </p:sp>
      <p:sp>
        <p:nvSpPr>
          <p:cNvPr id="5" name="Content Placeholder 4"/>
          <p:cNvSpPr>
            <a:spLocks noGrp="1"/>
          </p:cNvSpPr>
          <p:nvPr>
            <p:ph idx="1"/>
          </p:nvPr>
        </p:nvSpPr>
        <p:spPr>
          <a:xfrm>
            <a:off x="1571604" y="142852"/>
            <a:ext cx="5967402" cy="1214446"/>
          </a:xfrm>
        </p:spPr>
        <p:txBody>
          <a:bodyPr>
            <a:normAutofit/>
          </a:bodyPr>
          <a:lstStyle/>
          <a:p>
            <a:pPr>
              <a:buNone/>
            </a:pPr>
            <a:r>
              <a:rPr lang="ru-RU" sz="1200" b="1" i="1" dirty="0" smtClean="0">
                <a:solidFill>
                  <a:schemeClr val="accent2">
                    <a:lumMod val="50000"/>
                  </a:schemeClr>
                </a:solidFill>
              </a:rPr>
              <a:t>   Собранное в одном месте добытое за всю историю золото</a:t>
            </a:r>
          </a:p>
          <a:p>
            <a:pPr>
              <a:buNone/>
            </a:pPr>
            <a:r>
              <a:rPr lang="ru-RU" sz="1200" b="1" i="1" dirty="0" smtClean="0">
                <a:solidFill>
                  <a:schemeClr val="accent2">
                    <a:lumMod val="50000"/>
                  </a:schemeClr>
                </a:solidFill>
              </a:rPr>
              <a:t>образовало бы куб с ребром, равным 20 м, то есть высотой</a:t>
            </a:r>
          </a:p>
          <a:p>
            <a:pPr>
              <a:buNone/>
            </a:pPr>
            <a:r>
              <a:rPr lang="ru-RU" sz="1200" b="1" i="1" dirty="0" smtClean="0">
                <a:solidFill>
                  <a:schemeClr val="accent2">
                    <a:lumMod val="50000"/>
                  </a:schemeClr>
                </a:solidFill>
              </a:rPr>
              <a:t>с пятиэтажный дом; тогда как руда и песок, из которого это</a:t>
            </a:r>
          </a:p>
          <a:p>
            <a:pPr>
              <a:buNone/>
            </a:pPr>
            <a:r>
              <a:rPr lang="ru-RU" sz="1200" b="1" i="1" dirty="0" smtClean="0">
                <a:solidFill>
                  <a:schemeClr val="accent2">
                    <a:lumMod val="50000"/>
                  </a:schemeClr>
                </a:solidFill>
              </a:rPr>
              <a:t>золото извлечено, представляло бы гору высотой более 2,5 км</a:t>
            </a:r>
            <a:r>
              <a:rPr lang="ru-RU" sz="1200" b="1" i="1" dirty="0" smtClean="0"/>
              <a:t>.</a:t>
            </a:r>
            <a:endParaRPr lang="en-US" sz="1200" b="1" i="1" dirty="0" smtClean="0">
              <a:solidFill>
                <a:schemeClr val="accent2">
                  <a:lumMod val="50000"/>
                </a:schemeClr>
              </a:solidFill>
            </a:endParaRPr>
          </a:p>
        </p:txBody>
      </p:sp>
      <p:pic>
        <p:nvPicPr>
          <p:cNvPr id="1026" name="Picture 2" descr="130710-1 Сростки золота с кварцем"/>
          <p:cNvPicPr>
            <a:picLocks noChangeAspect="1" noChangeArrowheads="1"/>
          </p:cNvPicPr>
          <p:nvPr/>
        </p:nvPicPr>
        <p:blipFill>
          <a:blip r:embed="rId4" cstate="print"/>
          <a:srcRect/>
          <a:stretch>
            <a:fillRect/>
          </a:stretch>
        </p:blipFill>
        <p:spPr bwMode="auto">
          <a:xfrm>
            <a:off x="1643042" y="1357298"/>
            <a:ext cx="1803400" cy="1803400"/>
          </a:xfrm>
          <a:prstGeom prst="rect">
            <a:avLst/>
          </a:prstGeom>
          <a:noFill/>
          <a:ln w="9525">
            <a:noFill/>
            <a:miter lim="800000"/>
            <a:headEnd/>
            <a:tailEnd/>
          </a:ln>
        </p:spPr>
      </p:pic>
      <p:pic>
        <p:nvPicPr>
          <p:cNvPr id="1027" name="Picture 3" descr="130710-2 Сростки золота с кварцем"/>
          <p:cNvPicPr>
            <a:picLocks noChangeAspect="1" noChangeArrowheads="1"/>
          </p:cNvPicPr>
          <p:nvPr/>
        </p:nvPicPr>
        <p:blipFill>
          <a:blip r:embed="rId5" cstate="print"/>
          <a:srcRect/>
          <a:stretch>
            <a:fillRect/>
          </a:stretch>
        </p:blipFill>
        <p:spPr bwMode="auto">
          <a:xfrm>
            <a:off x="3500430" y="1357298"/>
            <a:ext cx="1811338" cy="1798638"/>
          </a:xfrm>
          <a:prstGeom prst="rect">
            <a:avLst/>
          </a:prstGeom>
          <a:noFill/>
          <a:ln w="9525">
            <a:noFill/>
            <a:miter lim="800000"/>
            <a:headEnd/>
            <a:tailEnd/>
          </a:ln>
        </p:spPr>
      </p:pic>
      <p:pic>
        <p:nvPicPr>
          <p:cNvPr id="1028" name="Picture 4" descr="130710-6 Сростки золота с кварцем"/>
          <p:cNvPicPr>
            <a:picLocks noChangeAspect="1" noChangeArrowheads="1"/>
          </p:cNvPicPr>
          <p:nvPr/>
        </p:nvPicPr>
        <p:blipFill>
          <a:blip r:embed="rId6" cstate="print"/>
          <a:srcRect/>
          <a:stretch>
            <a:fillRect/>
          </a:stretch>
        </p:blipFill>
        <p:spPr bwMode="auto">
          <a:xfrm>
            <a:off x="5357818" y="1357298"/>
            <a:ext cx="1803400" cy="1803400"/>
          </a:xfrm>
          <a:prstGeom prst="rect">
            <a:avLst/>
          </a:prstGeom>
          <a:noFill/>
          <a:ln w="9525">
            <a:noFill/>
            <a:miter lim="800000"/>
            <a:headEnd/>
            <a:tailEnd/>
          </a:ln>
        </p:spPr>
      </p:pic>
      <p:sp>
        <p:nvSpPr>
          <p:cNvPr id="7" name="Content Placeholder 4"/>
          <p:cNvSpPr txBox="1">
            <a:spLocks/>
          </p:cNvSpPr>
          <p:nvPr/>
        </p:nvSpPr>
        <p:spPr>
          <a:xfrm>
            <a:off x="1214414" y="3214686"/>
            <a:ext cx="7572428" cy="3357586"/>
          </a:xfrm>
          <a:prstGeom prst="rect">
            <a:avLst/>
          </a:prstGeom>
        </p:spPr>
        <p:txBody>
          <a:bodyPr vert="horz">
            <a:noAutofit/>
          </a:bodyPr>
          <a:lstStyle/>
          <a:p>
            <a:pPr marL="420624" lvl="0">
              <a:spcBef>
                <a:spcPct val="20000"/>
              </a:spcBef>
              <a:buClr>
                <a:schemeClr val="accent1"/>
              </a:buClr>
              <a:buSzPct val="80000"/>
            </a:pPr>
            <a:r>
              <a:rPr lang="ru-RU" sz="1200" i="1" dirty="0" smtClean="0">
                <a:solidFill>
                  <a:schemeClr val="bg1"/>
                </a:solidFill>
              </a:rPr>
              <a:t>   В конце ХХ столетия стало выгодно перерабатывать  бедные и </a:t>
            </a:r>
            <a:r>
              <a:rPr lang="ru-RU" sz="1200" i="1" dirty="0" err="1" smtClean="0">
                <a:solidFill>
                  <a:schemeClr val="bg1"/>
                </a:solidFill>
              </a:rPr>
              <a:t>труднообогащаемые</a:t>
            </a:r>
            <a:r>
              <a:rPr lang="ru-RU" sz="1200" i="1" dirty="0" smtClean="0">
                <a:solidFill>
                  <a:schemeClr val="bg1"/>
                </a:solidFill>
              </a:rPr>
              <a:t> руды, включать в эксплуатацию </a:t>
            </a:r>
            <a:r>
              <a:rPr lang="ru-RU" sz="1200" i="1" dirty="0" err="1" smtClean="0">
                <a:solidFill>
                  <a:schemeClr val="bg1"/>
                </a:solidFill>
              </a:rPr>
              <a:t>внебалансовые</a:t>
            </a:r>
            <a:r>
              <a:rPr lang="ru-RU" sz="1200" i="1" dirty="0" smtClean="0">
                <a:solidFill>
                  <a:schemeClr val="bg1"/>
                </a:solidFill>
              </a:rPr>
              <a:t> запасы, возобновлять эксплуатацию ранее «законсервированных» карьеров и полигонов, рудников и шахт, перерабатывать техногенные отвалы  горно-обогатительных комбинатов. Масштабы производства горных работ и </a:t>
            </a:r>
            <a:r>
              <a:rPr lang="ru-RU" sz="1200" i="1" dirty="0" err="1" smtClean="0">
                <a:solidFill>
                  <a:schemeClr val="bg1"/>
                </a:solidFill>
              </a:rPr>
              <a:t>невоспроизводимость</a:t>
            </a:r>
            <a:r>
              <a:rPr lang="ru-RU" sz="1200" i="1" dirty="0" smtClean="0">
                <a:solidFill>
                  <a:schemeClr val="bg1"/>
                </a:solidFill>
              </a:rPr>
              <a:t> расходуемых природных ресурсов делают необходимым совершенствование горных технологий и снижение издержек при эксплуатации месторождений. Необходимы коренные усовершенствования, так как путь снижения издержек за счет укрупнения оборудования и увеличения производительности практически исчерпан. Выходом из создавшегося положения является применение технологии предварительной концентрации всей горной массы, включающей в себя вскрышную породу, некондиционные и кондиционные руды.</a:t>
            </a:r>
          </a:p>
          <a:p>
            <a:pPr marL="420624" lvl="0">
              <a:spcBef>
                <a:spcPct val="20000"/>
              </a:spcBef>
              <a:buClr>
                <a:schemeClr val="accent1"/>
              </a:buClr>
              <a:buSzPct val="80000"/>
            </a:pPr>
            <a:r>
              <a:rPr lang="ru-RU" sz="1200" b="1" i="1" dirty="0" smtClean="0">
                <a:solidFill>
                  <a:schemeClr val="bg1"/>
                </a:solidFill>
              </a:rPr>
              <a:t>В нашем НПП под </a:t>
            </a:r>
            <a:r>
              <a:rPr lang="ru-RU" sz="1200" b="1" i="1" dirty="0" smtClean="0">
                <a:solidFill>
                  <a:schemeClr val="bg1"/>
                </a:solidFill>
              </a:rPr>
              <a:t>руководством разработчика и главного конструктора Новикова В.В. разработаны новые технологии для переработки золотосодержащих руд. Эти технологии являются экологически чистыми, безводными, энергосберегающими, компактными и высокоэкономичными. </a:t>
            </a:r>
          </a:p>
          <a:p>
            <a:pPr marL="420624" lvl="0">
              <a:spcBef>
                <a:spcPct val="20000"/>
              </a:spcBef>
              <a:buClr>
                <a:schemeClr val="accent1"/>
              </a:buClr>
              <a:buSzPct val="80000"/>
            </a:pPr>
            <a:endParaRPr kumimoji="0" lang="en-US" sz="1200" b="0" i="1" u="none" strike="noStrike" kern="1200" cap="none" spc="0" normalizeH="0" baseline="0" noProof="0" dirty="0" smtClean="0">
              <a:ln>
                <a:noFill/>
              </a:ln>
              <a:solidFill>
                <a:schemeClr val="bg1"/>
              </a:solidFill>
              <a:effectLst/>
              <a:uLnTx/>
              <a:uFillTx/>
              <a:latin typeface="+mn-lt"/>
              <a:ea typeface="+mn-ea"/>
              <a:cs typeface="+mn-cs"/>
            </a:endParaRPr>
          </a:p>
        </p:txBody>
      </p:sp>
      <p:sp>
        <p:nvSpPr>
          <p:cNvPr id="8" name="Скругленный прямоугольник 7"/>
          <p:cNvSpPr/>
          <p:nvPr/>
        </p:nvSpPr>
        <p:spPr>
          <a:xfrm>
            <a:off x="142844" y="285728"/>
            <a:ext cx="1285884" cy="642942"/>
          </a:xfrm>
          <a:prstGeom prst="roundRect">
            <a:avLst/>
          </a:prstGeom>
          <a:effectLst>
            <a:glow rad="63500">
              <a:schemeClr val="accent4">
                <a:tint val="30000"/>
                <a:shade val="95000"/>
                <a:satMod val="300000"/>
                <a:alpha val="50000"/>
              </a:schemeClr>
            </a:glow>
            <a:outerShdw blurRad="50800" dist="38100" dir="2700000" algn="tl" rotWithShape="0">
              <a:srgbClr val="FFFF00">
                <a:alpha val="40000"/>
              </a:srgbClr>
            </a:outerShdw>
          </a:effectLst>
          <a:scene3d>
            <a:camera prst="orthographicFront"/>
            <a:lightRig rig="threePt" dir="t"/>
          </a:scene3d>
          <a:sp3d>
            <a:bevelT w="114300" prst="artDeco"/>
          </a:sp3d>
        </p:spPr>
        <p:style>
          <a:lnRef idx="1">
            <a:schemeClr val="accent4"/>
          </a:lnRef>
          <a:fillRef idx="2">
            <a:schemeClr val="accent4"/>
          </a:fillRef>
          <a:effectRef idx="1">
            <a:schemeClr val="accent4"/>
          </a:effectRef>
          <a:fontRef idx="minor">
            <a:schemeClr val="dk1"/>
          </a:fontRef>
        </p:style>
        <p:txBody>
          <a:bodyPr rtlCol="0" anchor="ctr"/>
          <a:lstStyle/>
          <a:p>
            <a:pPr>
              <a:buNone/>
            </a:pPr>
            <a:r>
              <a:rPr lang="ru-RU" sz="1600" i="1" dirty="0" smtClean="0">
                <a:solidFill>
                  <a:srgbClr val="C00000"/>
                </a:solidFill>
              </a:rPr>
              <a:t>Введение</a:t>
            </a:r>
          </a:p>
        </p:txBody>
      </p:sp>
    </p:spTree>
    <p:extLst>
      <p:ext uri="{BB962C8B-B14F-4D97-AF65-F5344CB8AC3E}">
        <p14:creationId xmlns:p14="http://schemas.microsoft.com/office/powerpoint/2010/main" xmlns="" val="1101633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u-RU" dirty="0" smtClean="0"/>
              <a:t>Описание оборудования</a:t>
            </a:r>
            <a:endParaRPr lang="en-US" dirty="0"/>
          </a:p>
        </p:txBody>
      </p:sp>
      <p:sp>
        <p:nvSpPr>
          <p:cNvPr id="5" name="Content Placeholder 4"/>
          <p:cNvSpPr>
            <a:spLocks noGrp="1"/>
          </p:cNvSpPr>
          <p:nvPr>
            <p:ph idx="1"/>
          </p:nvPr>
        </p:nvSpPr>
        <p:spPr>
          <a:xfrm>
            <a:off x="1643042" y="357166"/>
            <a:ext cx="6643734" cy="4929198"/>
          </a:xfrm>
        </p:spPr>
        <p:txBody>
          <a:bodyPr>
            <a:normAutofit/>
          </a:bodyPr>
          <a:lstStyle/>
          <a:p>
            <a:pPr indent="0" algn="just">
              <a:buNone/>
            </a:pPr>
            <a:r>
              <a:rPr lang="ru-RU" sz="1600" i="1" dirty="0" smtClean="0">
                <a:solidFill>
                  <a:schemeClr val="bg2">
                    <a:lumMod val="75000"/>
                  </a:schemeClr>
                </a:solidFill>
              </a:rPr>
              <a:t>   </a:t>
            </a:r>
            <a:r>
              <a:rPr lang="ru-RU" sz="1100" i="1" dirty="0" smtClean="0">
                <a:solidFill>
                  <a:schemeClr val="bg2">
                    <a:lumMod val="75000"/>
                  </a:schemeClr>
                </a:solidFill>
              </a:rPr>
              <a:t>Возможность реализации предлагаемых технологий базируется на использовании неравномерности распределения ценных компонентов по отдельным кускам и порциям руды, то есть на их контрастности. В настоящее время традиционная технология базируется лишь на определении среднего содержания в кондиционных и некондиционных рудах и во вскрышных породах.</a:t>
            </a:r>
          </a:p>
          <a:p>
            <a:pPr indent="0" algn="just">
              <a:buNone/>
            </a:pPr>
            <a:r>
              <a:rPr lang="ru-RU" sz="1100" i="1" dirty="0" smtClean="0">
                <a:solidFill>
                  <a:schemeClr val="bg2">
                    <a:lumMod val="75000"/>
                  </a:schemeClr>
                </a:solidFill>
              </a:rPr>
              <a:t>  Содержание ценных компонентов в кондиционных рудах обычно лишь в два-три раза превышает аналогичный показатель в некондиционных рудах и породах, но, учитывая большие объемы последних, именно в них заключается значительная часть потерь металлов. Технологии предварительной концентрации, которые могут быть применены как для усовершенствования действующих предприятий, так и при проектировании новых, позволяют снизить эти потери. Технология </a:t>
            </a:r>
            <a:r>
              <a:rPr lang="ru-RU" sz="1100" i="1" dirty="0" smtClean="0">
                <a:solidFill>
                  <a:schemeClr val="bg2">
                    <a:lumMod val="75000"/>
                  </a:schemeClr>
                </a:solidFill>
              </a:rPr>
              <a:t> НПП  позволяет </a:t>
            </a:r>
            <a:r>
              <a:rPr lang="ru-RU" sz="1100" i="1" dirty="0" smtClean="0">
                <a:solidFill>
                  <a:schemeClr val="bg2">
                    <a:lumMod val="75000"/>
                  </a:schemeClr>
                </a:solidFill>
              </a:rPr>
              <a:t>извлекать золото в сплошном потоке руды от 20 миллиграмм  с  точностью до 99%.</a:t>
            </a:r>
          </a:p>
          <a:p>
            <a:pPr indent="0" algn="just">
              <a:buNone/>
            </a:pPr>
            <a:r>
              <a:rPr lang="ru-RU" sz="1100" i="1" dirty="0" smtClean="0">
                <a:solidFill>
                  <a:srgbClr val="6F4001"/>
                </a:solidFill>
              </a:rPr>
              <a:t>Первичное обогащение золотосодержащей руды  увеличивает содержание золота в руде в 100 раз.</a:t>
            </a:r>
          </a:p>
          <a:p>
            <a:pPr indent="0" algn="just">
              <a:buNone/>
            </a:pPr>
            <a:r>
              <a:rPr lang="ru-RU" sz="1100" i="1" dirty="0" smtClean="0">
                <a:solidFill>
                  <a:srgbClr val="6F4001"/>
                </a:solidFill>
              </a:rPr>
              <a:t>Далее высокообогащенная руда  в замкнутом режиме  подается на рентгеноспектральную технологическую линию дополнительно идет обогащение в 50 раз.</a:t>
            </a:r>
          </a:p>
          <a:p>
            <a:pPr indent="0" algn="just">
              <a:buNone/>
            </a:pPr>
            <a:r>
              <a:rPr lang="ru-RU" sz="1100" i="1" dirty="0" smtClean="0">
                <a:solidFill>
                  <a:srgbClr val="6F4001"/>
                </a:solidFill>
              </a:rPr>
              <a:t> Доводочная линия в 50 раз увеличивает содержание золота в руде  которое пригодно  для сплава ДОРЕ, или прямой продажи как техническое самородное золото. </a:t>
            </a:r>
          </a:p>
          <a:p>
            <a:pPr indent="0" algn="just">
              <a:buNone/>
            </a:pPr>
            <a:r>
              <a:rPr lang="ru-RU" sz="1100" i="1" dirty="0" smtClean="0">
                <a:solidFill>
                  <a:schemeClr val="bg2">
                    <a:lumMod val="75000"/>
                  </a:schemeClr>
                </a:solidFill>
              </a:rPr>
              <a:t>Кроме таких очевидных преимуществ, при использовании  предлагаемого</a:t>
            </a:r>
          </a:p>
          <a:p>
            <a:pPr indent="0" algn="just">
              <a:buNone/>
            </a:pPr>
            <a:r>
              <a:rPr lang="ru-RU" sz="1100" i="1" dirty="0" smtClean="0">
                <a:solidFill>
                  <a:schemeClr val="bg2">
                    <a:lumMod val="75000"/>
                  </a:schemeClr>
                </a:solidFill>
              </a:rPr>
              <a:t>оборудования, существует и ряд других  положительных моментов:</a:t>
            </a:r>
          </a:p>
          <a:p>
            <a:pPr algn="just">
              <a:buNone/>
            </a:pPr>
            <a:endParaRPr lang="ru-RU" sz="1100" i="1" dirty="0" smtClean="0">
              <a:solidFill>
                <a:schemeClr val="bg1"/>
              </a:solidFill>
            </a:endParaRPr>
          </a:p>
          <a:p>
            <a:pPr algn="just">
              <a:buNone/>
            </a:pPr>
            <a:endParaRPr lang="ru-RU" sz="1100" dirty="0" smtClean="0">
              <a:solidFill>
                <a:schemeClr val="tx2">
                  <a:lumMod val="25000"/>
                </a:schemeClr>
              </a:solidFill>
            </a:endParaRPr>
          </a:p>
          <a:p>
            <a:pPr algn="just">
              <a:buNone/>
            </a:pPr>
            <a:endParaRPr lang="ru-RU" sz="1100" dirty="0"/>
          </a:p>
        </p:txBody>
      </p:sp>
      <p:sp>
        <p:nvSpPr>
          <p:cNvPr id="9" name="Content Placeholder 4"/>
          <p:cNvSpPr txBox="1">
            <a:spLocks/>
          </p:cNvSpPr>
          <p:nvPr/>
        </p:nvSpPr>
        <p:spPr>
          <a:xfrm>
            <a:off x="5214942" y="3000372"/>
            <a:ext cx="2509854" cy="3357562"/>
          </a:xfrm>
          <a:prstGeom prst="rect">
            <a:avLst/>
          </a:prstGeom>
        </p:spPr>
        <p:txBody>
          <a:bodyPr vert="horz">
            <a:norm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ru-RU" sz="1300" b="0" i="1" u="none" strike="noStrike" kern="1200" cap="none" spc="0" normalizeH="0" baseline="0" noProof="0" dirty="0" smtClean="0">
                <a:ln>
                  <a:noFill/>
                </a:ln>
                <a:solidFill>
                  <a:schemeClr val="bg1"/>
                </a:solidFill>
                <a:effectLst/>
                <a:uLnTx/>
                <a:uFillTx/>
                <a:latin typeface="+mn-lt"/>
                <a:ea typeface="+mn-ea"/>
                <a:cs typeface="+mn-cs"/>
              </a:rPr>
              <a:t>.</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ru-RU" sz="1700" b="0" i="0" u="none" strike="noStrike" kern="1200" cap="none" spc="0" normalizeH="0" baseline="0" noProof="0" dirty="0" smtClean="0">
              <a:ln>
                <a:noFill/>
              </a:ln>
              <a:solidFill>
                <a:schemeClr val="bg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ru-RU"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15" name="Скругленный прямоугольник 14"/>
          <p:cNvSpPr/>
          <p:nvPr/>
        </p:nvSpPr>
        <p:spPr>
          <a:xfrm>
            <a:off x="142844" y="285728"/>
            <a:ext cx="1714512" cy="857256"/>
          </a:xfrm>
          <a:prstGeom prst="roundRect">
            <a:avLst/>
          </a:prstGeom>
          <a:effectLst>
            <a:glow rad="63500">
              <a:schemeClr val="accent4">
                <a:tint val="30000"/>
                <a:shade val="95000"/>
                <a:satMod val="300000"/>
                <a:alpha val="50000"/>
              </a:schemeClr>
            </a:glow>
            <a:outerShdw blurRad="50800" dist="38100" dir="2700000" algn="tl" rotWithShape="0">
              <a:srgbClr val="FFFF00">
                <a:alpha val="40000"/>
              </a:srgbClr>
            </a:outerShdw>
          </a:effectLst>
          <a:scene3d>
            <a:camera prst="orthographicFront"/>
            <a:lightRig rig="threePt" dir="t"/>
          </a:scene3d>
          <a:sp3d>
            <a:bevelT w="114300" prst="artDeco"/>
          </a:sp3d>
        </p:spPr>
        <p:style>
          <a:lnRef idx="1">
            <a:schemeClr val="accent4"/>
          </a:lnRef>
          <a:fillRef idx="2">
            <a:schemeClr val="accent4"/>
          </a:fillRef>
          <a:effectRef idx="1">
            <a:schemeClr val="accent4"/>
          </a:effectRef>
          <a:fontRef idx="minor">
            <a:schemeClr val="dk1"/>
          </a:fontRef>
        </p:style>
        <p:txBody>
          <a:bodyPr rtlCol="0" anchor="ctr"/>
          <a:lstStyle/>
          <a:p>
            <a:pPr>
              <a:buNone/>
            </a:pPr>
            <a:r>
              <a:rPr lang="ru-RU" sz="1600" i="1" dirty="0" smtClean="0">
                <a:solidFill>
                  <a:srgbClr val="C00000"/>
                </a:solidFill>
              </a:rPr>
              <a:t>Описание оборудования</a:t>
            </a:r>
          </a:p>
        </p:txBody>
      </p:sp>
      <p:sp>
        <p:nvSpPr>
          <p:cNvPr id="614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Calibri"/>
                <a:ea typeface="Times New Roman" pitchFamily="18" charset="0"/>
                <a:cs typeface="Times New Roman" pitchFamily="18" charset="0"/>
              </a:rPr>
              <a:t>·</a:t>
            </a:r>
            <a:r>
              <a:rPr kumimoji="0" lang="ru-RU" sz="12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Снижение транспортных издержек на доставку к обогатительной фабрике товарных руд;</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Скругленный прямоугольник 15"/>
          <p:cNvSpPr/>
          <p:nvPr/>
        </p:nvSpPr>
        <p:spPr>
          <a:xfrm>
            <a:off x="714348" y="5000636"/>
            <a:ext cx="6215106" cy="1500198"/>
          </a:xfrm>
          <a:prstGeom prst="roundRect">
            <a:avLst/>
          </a:prstGeom>
          <a:ln>
            <a:solidFill>
              <a:schemeClr val="tx1">
                <a:lumMod val="85000"/>
              </a:schemeClr>
            </a:solidFill>
          </a:ln>
          <a:effectLst>
            <a:glow rad="228600">
              <a:schemeClr val="accent4">
                <a:lumMod val="60000"/>
                <a:lumOff val="40000"/>
                <a:alpha val="40000"/>
              </a:schemeClr>
            </a:glow>
          </a:effectLst>
        </p:spPr>
        <p:style>
          <a:lnRef idx="1">
            <a:schemeClr val="accent4"/>
          </a:lnRef>
          <a:fillRef idx="2">
            <a:schemeClr val="accent4"/>
          </a:fillRef>
          <a:effectRef idx="1">
            <a:schemeClr val="accent4"/>
          </a:effectRef>
          <a:fontRef idx="minor">
            <a:schemeClr val="dk1"/>
          </a:fontRef>
        </p:style>
        <p:txBody>
          <a:bodyPr rtlCol="0" anchor="ctr"/>
          <a:lstStyle/>
          <a:p>
            <a:r>
              <a:rPr lang="ru-RU" i="1" dirty="0" smtClean="0">
                <a:solidFill>
                  <a:srgbClr val="6F4001"/>
                </a:solidFill>
              </a:rPr>
              <a:t>·  </a:t>
            </a:r>
            <a:r>
              <a:rPr lang="ru-RU" sz="1200" i="1" dirty="0" smtClean="0">
                <a:solidFill>
                  <a:srgbClr val="6F4001"/>
                </a:solidFill>
              </a:rPr>
              <a:t>Возможность доставки оборудования в труднодоступные места;</a:t>
            </a:r>
          </a:p>
          <a:p>
            <a:r>
              <a:rPr lang="ru-RU" sz="1200" i="1" dirty="0" smtClean="0">
                <a:solidFill>
                  <a:srgbClr val="6F4001"/>
                </a:solidFill>
              </a:rPr>
              <a:t>Технологические комплексы мобильные, что позволяет в короткие сроки запустить предприятие в работу непосредственно на месторождении;</a:t>
            </a:r>
          </a:p>
          <a:p>
            <a:r>
              <a:rPr lang="ru-RU" sz="1200" i="1" dirty="0" smtClean="0">
                <a:solidFill>
                  <a:srgbClr val="6F4001"/>
                </a:solidFill>
              </a:rPr>
              <a:t>·  Малое потребление электрической энергии всего технологического комплекса (до 40 </a:t>
            </a:r>
            <a:r>
              <a:rPr lang="ru-RU" sz="1200" i="1" dirty="0">
                <a:solidFill>
                  <a:srgbClr val="6F4001"/>
                </a:solidFill>
              </a:rPr>
              <a:t>к</a:t>
            </a:r>
            <a:r>
              <a:rPr lang="ru-RU" sz="1200" i="1" dirty="0" smtClean="0">
                <a:solidFill>
                  <a:srgbClr val="6F4001"/>
                </a:solidFill>
              </a:rPr>
              <a:t>Вт/ч при производительности 50 т/ч)</a:t>
            </a:r>
          </a:p>
          <a:p>
            <a:endParaRPr lang="ru-RU" i="1" dirty="0" smtClean="0">
              <a:solidFill>
                <a:srgbClr val="6F4001"/>
              </a:solidFill>
            </a:endParaRPr>
          </a:p>
          <a:p>
            <a:pPr algn="ctr"/>
            <a:endParaRPr lang="ru-RU" dirty="0"/>
          </a:p>
        </p:txBody>
      </p:sp>
    </p:spTree>
    <p:extLst>
      <p:ext uri="{BB962C8B-B14F-4D97-AF65-F5344CB8AC3E}">
        <p14:creationId xmlns:p14="http://schemas.microsoft.com/office/powerpoint/2010/main" xmlns="" val="1101633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E6DCAC"/>
            </a:gs>
            <a:gs pos="12000">
              <a:srgbClr val="E6D78A"/>
            </a:gs>
            <a:gs pos="87000">
              <a:schemeClr val="accent4">
                <a:lumMod val="40000"/>
                <a:lumOff val="60000"/>
              </a:schemeClr>
            </a:gs>
            <a:gs pos="45000">
              <a:srgbClr val="E6D78A"/>
            </a:gs>
            <a:gs pos="77000">
              <a:srgbClr val="C7AC4C"/>
            </a:gs>
            <a:gs pos="100000">
              <a:srgbClr val="E6DCAC"/>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9" name="Скругленный прямоугольник 8"/>
          <p:cNvSpPr/>
          <p:nvPr/>
        </p:nvSpPr>
        <p:spPr>
          <a:xfrm>
            <a:off x="142844" y="285728"/>
            <a:ext cx="2428892" cy="642942"/>
          </a:xfrm>
          <a:prstGeom prst="roundRect">
            <a:avLst/>
          </a:prstGeom>
          <a:effectLst>
            <a:glow rad="63500">
              <a:schemeClr val="accent4">
                <a:tint val="30000"/>
                <a:shade val="95000"/>
                <a:satMod val="300000"/>
                <a:alpha val="50000"/>
              </a:schemeClr>
            </a:glow>
            <a:outerShdw blurRad="50800" dist="38100" dir="2700000" algn="tl" rotWithShape="0">
              <a:srgbClr val="FFFF00">
                <a:alpha val="40000"/>
              </a:srgbClr>
            </a:outerShdw>
          </a:effectLst>
          <a:scene3d>
            <a:camera prst="orthographicFront"/>
            <a:lightRig rig="threePt" dir="t"/>
          </a:scene3d>
          <a:sp3d>
            <a:bevelT w="114300" prst="artDeco"/>
          </a:sp3d>
        </p:spPr>
        <p:style>
          <a:lnRef idx="1">
            <a:schemeClr val="accent4"/>
          </a:lnRef>
          <a:fillRef idx="2">
            <a:schemeClr val="accent4"/>
          </a:fillRef>
          <a:effectRef idx="1">
            <a:schemeClr val="accent4"/>
          </a:effectRef>
          <a:fontRef idx="minor">
            <a:schemeClr val="dk1"/>
          </a:fontRef>
        </p:style>
        <p:txBody>
          <a:bodyPr rtlCol="0" anchor="ctr"/>
          <a:lstStyle/>
          <a:p>
            <a:pPr>
              <a:buNone/>
            </a:pPr>
            <a:r>
              <a:rPr lang="ru-RU" sz="2000" b="1" i="1" dirty="0" smtClean="0">
                <a:solidFill>
                  <a:srgbClr val="C00000"/>
                </a:solidFill>
              </a:rPr>
              <a:t>Преимущества</a:t>
            </a:r>
          </a:p>
        </p:txBody>
      </p:sp>
      <p:sp>
        <p:nvSpPr>
          <p:cNvPr id="14" name="Скругленный прямоугольник 13"/>
          <p:cNvSpPr/>
          <p:nvPr/>
        </p:nvSpPr>
        <p:spPr>
          <a:xfrm>
            <a:off x="428596" y="4572008"/>
            <a:ext cx="4929222" cy="1785950"/>
          </a:xfrm>
          <a:prstGeom prst="roundRect">
            <a:avLst/>
          </a:prstGeom>
          <a:ln>
            <a:solidFill>
              <a:schemeClr val="tx1">
                <a:lumMod val="85000"/>
              </a:schemeClr>
            </a:solidFill>
          </a:ln>
          <a:effectLst>
            <a:glow rad="228600">
              <a:schemeClr val="accent4">
                <a:lumMod val="60000"/>
                <a:lumOff val="40000"/>
                <a:alpha val="40000"/>
              </a:schemeClr>
            </a:glow>
          </a:effectLst>
        </p:spPr>
        <p:style>
          <a:lnRef idx="1">
            <a:schemeClr val="accent4"/>
          </a:lnRef>
          <a:fillRef idx="2">
            <a:schemeClr val="accent4"/>
          </a:fillRef>
          <a:effectRef idx="1">
            <a:schemeClr val="accent4"/>
          </a:effectRef>
          <a:fontRef idx="minor">
            <a:schemeClr val="dk1"/>
          </a:fontRef>
        </p:style>
        <p:txBody>
          <a:bodyPr rtlCol="0" anchor="ctr"/>
          <a:lstStyle/>
          <a:p>
            <a:r>
              <a:rPr lang="ru-RU" dirty="0" smtClean="0"/>
              <a:t>·  Снижение издержек на горные работы за счет применения валовой выемки, а также использования щебня от хвостов сепарации для подсыпки дорог или закладки выемки;</a:t>
            </a:r>
          </a:p>
          <a:p>
            <a:pPr algn="ctr"/>
            <a:endParaRPr lang="ru-RU" dirty="0"/>
          </a:p>
        </p:txBody>
      </p:sp>
      <p:sp>
        <p:nvSpPr>
          <p:cNvPr id="18" name="Прямоугольник 17"/>
          <p:cNvSpPr/>
          <p:nvPr/>
        </p:nvSpPr>
        <p:spPr>
          <a:xfrm>
            <a:off x="2928927" y="2643182"/>
            <a:ext cx="2571768" cy="1569660"/>
          </a:xfrm>
          <a:prstGeom prst="rect">
            <a:avLst/>
          </a:prstGeom>
        </p:spPr>
        <p:txBody>
          <a:bodyPr wrap="square">
            <a:spAutoFit/>
          </a:bodyPr>
          <a:lstStyle/>
          <a:p>
            <a:r>
              <a:rPr lang="ru-RU" sz="1200" b="1" i="1" dirty="0" smtClean="0">
                <a:solidFill>
                  <a:schemeClr val="bg2"/>
                </a:solidFill>
              </a:rPr>
              <a:t>Высокодобротный </a:t>
            </a:r>
            <a:r>
              <a:rPr lang="ru-RU" sz="1200" b="1" i="1" dirty="0" err="1" smtClean="0">
                <a:solidFill>
                  <a:schemeClr val="bg2"/>
                </a:solidFill>
              </a:rPr>
              <a:t>острорезонансный</a:t>
            </a:r>
            <a:r>
              <a:rPr lang="ru-RU" sz="1200" b="1" i="1" dirty="0" smtClean="0">
                <a:solidFill>
                  <a:schemeClr val="bg2"/>
                </a:solidFill>
              </a:rPr>
              <a:t> вибрационный питатель.</a:t>
            </a:r>
          </a:p>
          <a:p>
            <a:r>
              <a:rPr lang="ru-RU" sz="1200" i="1" dirty="0" smtClean="0">
                <a:solidFill>
                  <a:schemeClr val="bg2"/>
                </a:solidFill>
              </a:rPr>
              <a:t> Предназначен для равномерной подачи кусковых и сыпучих материалов. Может использоваться как автономный узел</a:t>
            </a:r>
            <a:r>
              <a:rPr lang="ru-RU" sz="1200" dirty="0" smtClean="0"/>
              <a:t>.</a:t>
            </a:r>
            <a:endParaRPr lang="ru-RU" sz="1200" i="1" dirty="0">
              <a:solidFill>
                <a:schemeClr val="bg2"/>
              </a:solidFill>
            </a:endParaRPr>
          </a:p>
        </p:txBody>
      </p:sp>
      <p:sp>
        <p:nvSpPr>
          <p:cNvPr id="21" name="Скругленный прямоугольник 20"/>
          <p:cNvSpPr/>
          <p:nvPr/>
        </p:nvSpPr>
        <p:spPr>
          <a:xfrm>
            <a:off x="5572132" y="3571876"/>
            <a:ext cx="3214710" cy="2786082"/>
          </a:xfrm>
          <a:prstGeom prst="roundRect">
            <a:avLst/>
          </a:prstGeom>
          <a:ln>
            <a:solidFill>
              <a:schemeClr val="tx1">
                <a:lumMod val="85000"/>
              </a:schemeClr>
            </a:solidFill>
          </a:ln>
          <a:effectLst>
            <a:glow rad="228600">
              <a:schemeClr val="accent4">
                <a:lumMod val="60000"/>
                <a:lumOff val="40000"/>
                <a:alpha val="40000"/>
              </a:schemeClr>
            </a:glow>
          </a:effectLst>
        </p:spPr>
        <p:style>
          <a:lnRef idx="1">
            <a:schemeClr val="accent4"/>
          </a:lnRef>
          <a:fillRef idx="2">
            <a:schemeClr val="accent4"/>
          </a:fillRef>
          <a:effectRef idx="1">
            <a:schemeClr val="accent4"/>
          </a:effectRef>
          <a:fontRef idx="minor">
            <a:schemeClr val="dk1"/>
          </a:fontRef>
        </p:style>
        <p:txBody>
          <a:bodyPr rtlCol="0" anchor="ctr"/>
          <a:lstStyle/>
          <a:p>
            <a:r>
              <a:rPr lang="ru-RU" dirty="0" smtClean="0"/>
              <a:t>·  Увеличение запасов месторождения за счет дополнительного извлечения товарной руды из некондиционных руд и вмещающих пород, снижение бортового содержания ценных компонентов;</a:t>
            </a:r>
          </a:p>
          <a:p>
            <a:pPr algn="ctr"/>
            <a:endParaRPr lang="ru-RU" dirty="0"/>
          </a:p>
        </p:txBody>
      </p:sp>
      <p:sp>
        <p:nvSpPr>
          <p:cNvPr id="22" name="Прямоугольник 21"/>
          <p:cNvSpPr/>
          <p:nvPr/>
        </p:nvSpPr>
        <p:spPr>
          <a:xfrm>
            <a:off x="6215074" y="428604"/>
            <a:ext cx="2786082" cy="3231654"/>
          </a:xfrm>
          <a:prstGeom prst="rect">
            <a:avLst/>
          </a:prstGeom>
        </p:spPr>
        <p:txBody>
          <a:bodyPr wrap="square">
            <a:spAutoFit/>
          </a:bodyPr>
          <a:lstStyle/>
          <a:p>
            <a:r>
              <a:rPr lang="ru-RU" sz="1200" b="1" i="1" dirty="0" smtClean="0">
                <a:solidFill>
                  <a:schemeClr val="bg2"/>
                </a:solidFill>
              </a:rPr>
              <a:t>·  Производительность до 15 т/ч на классе –70+0 мм</a:t>
            </a:r>
          </a:p>
          <a:p>
            <a:r>
              <a:rPr lang="ru-RU" sz="1200" b="1" i="1" dirty="0" smtClean="0">
                <a:solidFill>
                  <a:schemeClr val="bg2"/>
                </a:solidFill>
              </a:rPr>
              <a:t>·  Стабильность траектории сброса кусков</a:t>
            </a:r>
          </a:p>
          <a:p>
            <a:r>
              <a:rPr lang="ru-RU" sz="1200" b="1" i="1" dirty="0" smtClean="0">
                <a:solidFill>
                  <a:schemeClr val="bg2"/>
                </a:solidFill>
              </a:rPr>
              <a:t>·  Высокая устойчивость работы </a:t>
            </a:r>
            <a:r>
              <a:rPr lang="ru-RU" sz="1200" b="1" i="1" dirty="0" err="1" smtClean="0">
                <a:solidFill>
                  <a:schemeClr val="bg2"/>
                </a:solidFill>
              </a:rPr>
              <a:t>вп</a:t>
            </a:r>
            <a:r>
              <a:rPr lang="ru-RU" sz="1200" b="1" i="1" dirty="0" smtClean="0">
                <a:solidFill>
                  <a:schemeClr val="bg2"/>
                </a:solidFill>
              </a:rPr>
              <a:t> при значительных технологических отклонениях в точности его изготовления и нестабильности рабочей сети (50 или 60 Гц)</a:t>
            </a:r>
          </a:p>
          <a:p>
            <a:r>
              <a:rPr lang="ru-RU" sz="1200" b="1" i="1" dirty="0" smtClean="0">
                <a:solidFill>
                  <a:schemeClr val="bg2"/>
                </a:solidFill>
              </a:rPr>
              <a:t>·  Малое потребление мощности (100 Вт при производительности 15 т/ч)</a:t>
            </a:r>
          </a:p>
          <a:p>
            <a:r>
              <a:rPr lang="ru-RU" sz="1200" b="1" i="1" dirty="0" smtClean="0">
                <a:solidFill>
                  <a:schemeClr val="bg2"/>
                </a:solidFill>
              </a:rPr>
              <a:t>·  Автоматический контроль и управление работой </a:t>
            </a:r>
            <a:r>
              <a:rPr lang="ru-RU" sz="1200" b="1" i="1" dirty="0" err="1" smtClean="0">
                <a:solidFill>
                  <a:schemeClr val="bg2"/>
                </a:solidFill>
              </a:rPr>
              <a:t>вибопитателя</a:t>
            </a:r>
            <a:endParaRPr lang="ru-RU" sz="1200" b="1" i="1" dirty="0" smtClean="0">
              <a:solidFill>
                <a:schemeClr val="bg2"/>
              </a:solidFill>
            </a:endParaRPr>
          </a:p>
          <a:p>
            <a:endParaRPr lang="ru-RU" sz="1200" b="1" i="1" dirty="0">
              <a:solidFill>
                <a:schemeClr val="bg2"/>
              </a:solidFill>
            </a:endParaRPr>
          </a:p>
        </p:txBody>
      </p:sp>
      <p:pic>
        <p:nvPicPr>
          <p:cNvPr id="11" name="Рисунок 10" descr="Feeder"/>
          <p:cNvPicPr/>
          <p:nvPr/>
        </p:nvPicPr>
        <p:blipFill>
          <a:blip r:embed="rId2" cstate="print"/>
          <a:srcRect/>
          <a:stretch>
            <a:fillRect/>
          </a:stretch>
        </p:blipFill>
        <p:spPr bwMode="auto">
          <a:xfrm>
            <a:off x="428596" y="1142984"/>
            <a:ext cx="2286016" cy="2949698"/>
          </a:xfrm>
          <a:prstGeom prst="rect">
            <a:avLst/>
          </a:prstGeom>
          <a:noFill/>
          <a:ln w="9525">
            <a:noFill/>
            <a:miter lim="800000"/>
            <a:headEnd/>
            <a:tailEnd/>
          </a:ln>
        </p:spPr>
      </p:pic>
      <p:pic>
        <p:nvPicPr>
          <p:cNvPr id="12" name="Рисунок 11" descr="http://egont.ru/Vbrp_gb2.gif"/>
          <p:cNvPicPr/>
          <p:nvPr/>
        </p:nvPicPr>
        <p:blipFill>
          <a:blip r:embed="rId3" cstate="print"/>
          <a:srcRect/>
          <a:stretch>
            <a:fillRect/>
          </a:stretch>
        </p:blipFill>
        <p:spPr bwMode="auto">
          <a:xfrm>
            <a:off x="2786050" y="285728"/>
            <a:ext cx="3471887" cy="2143140"/>
          </a:xfrm>
          <a:prstGeom prst="rect">
            <a:avLst/>
          </a:prstGeom>
          <a:noFill/>
          <a:ln w="9525">
            <a:noFill/>
            <a:miter lim="800000"/>
            <a:headEnd/>
            <a:tailEnd/>
          </a:ln>
        </p:spPr>
      </p:pic>
    </p:spTree>
    <p:extLst>
      <p:ext uri="{BB962C8B-B14F-4D97-AF65-F5344CB8AC3E}">
        <p14:creationId xmlns:p14="http://schemas.microsoft.com/office/powerpoint/2010/main" xmlns="" val="4170783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E6DCAC"/>
            </a:gs>
            <a:gs pos="12000">
              <a:srgbClr val="E6D78A"/>
            </a:gs>
            <a:gs pos="87000">
              <a:schemeClr val="accent4">
                <a:lumMod val="40000"/>
                <a:lumOff val="60000"/>
              </a:schemeClr>
            </a:gs>
            <a:gs pos="45000">
              <a:srgbClr val="E6D78A"/>
            </a:gs>
            <a:gs pos="77000">
              <a:srgbClr val="C7AC4C"/>
            </a:gs>
            <a:gs pos="100000">
              <a:srgbClr val="E6DCAC"/>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9" name="Скругленный прямоугольник 8"/>
          <p:cNvSpPr/>
          <p:nvPr/>
        </p:nvSpPr>
        <p:spPr>
          <a:xfrm>
            <a:off x="142844" y="285728"/>
            <a:ext cx="2428892" cy="642942"/>
          </a:xfrm>
          <a:prstGeom prst="roundRect">
            <a:avLst/>
          </a:prstGeom>
          <a:effectLst>
            <a:glow rad="63500">
              <a:schemeClr val="accent4">
                <a:tint val="30000"/>
                <a:shade val="95000"/>
                <a:satMod val="300000"/>
                <a:alpha val="50000"/>
              </a:schemeClr>
            </a:glow>
            <a:outerShdw blurRad="50800" dist="38100" dir="2700000" algn="tl" rotWithShape="0">
              <a:srgbClr val="FFFF00">
                <a:alpha val="40000"/>
              </a:srgbClr>
            </a:outerShdw>
          </a:effectLst>
          <a:scene3d>
            <a:camera prst="orthographicFront"/>
            <a:lightRig rig="threePt" dir="t"/>
          </a:scene3d>
          <a:sp3d>
            <a:bevelT w="114300" prst="artDeco"/>
          </a:sp3d>
        </p:spPr>
        <p:style>
          <a:lnRef idx="1">
            <a:schemeClr val="accent4"/>
          </a:lnRef>
          <a:fillRef idx="2">
            <a:schemeClr val="accent4"/>
          </a:fillRef>
          <a:effectRef idx="1">
            <a:schemeClr val="accent4"/>
          </a:effectRef>
          <a:fontRef idx="minor">
            <a:schemeClr val="dk1"/>
          </a:fontRef>
        </p:style>
        <p:txBody>
          <a:bodyPr rtlCol="0" anchor="ctr"/>
          <a:lstStyle/>
          <a:p>
            <a:pPr>
              <a:buNone/>
            </a:pPr>
            <a:r>
              <a:rPr lang="ru-RU" sz="2000" b="1" i="1" dirty="0" smtClean="0">
                <a:solidFill>
                  <a:srgbClr val="C00000"/>
                </a:solidFill>
              </a:rPr>
              <a:t>Преимущества</a:t>
            </a:r>
          </a:p>
        </p:txBody>
      </p:sp>
      <p:sp>
        <p:nvSpPr>
          <p:cNvPr id="14" name="Скругленный прямоугольник 13"/>
          <p:cNvSpPr/>
          <p:nvPr/>
        </p:nvSpPr>
        <p:spPr>
          <a:xfrm>
            <a:off x="428596" y="5072074"/>
            <a:ext cx="4929222" cy="1285884"/>
          </a:xfrm>
          <a:prstGeom prst="roundRect">
            <a:avLst/>
          </a:prstGeom>
          <a:ln>
            <a:solidFill>
              <a:schemeClr val="tx1">
                <a:lumMod val="85000"/>
              </a:schemeClr>
            </a:solidFill>
          </a:ln>
          <a:effectLst>
            <a:glow rad="228600">
              <a:schemeClr val="accent4">
                <a:lumMod val="60000"/>
                <a:lumOff val="40000"/>
                <a:alpha val="40000"/>
              </a:schemeClr>
            </a:glow>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ru-RU" i="1" dirty="0" smtClean="0"/>
              <a:t>·  </a:t>
            </a:r>
            <a:r>
              <a:rPr lang="ru-RU" i="1" dirty="0" err="1" smtClean="0"/>
              <a:t>Cнижение</a:t>
            </a:r>
            <a:r>
              <a:rPr lang="ru-RU" i="1" dirty="0" smtClean="0"/>
              <a:t> объемов горных работ в расчете на 1 т товарной продукции на 50÷60%;</a:t>
            </a:r>
          </a:p>
          <a:p>
            <a:pPr algn="ctr"/>
            <a:endParaRPr lang="ru-RU" dirty="0"/>
          </a:p>
        </p:txBody>
      </p:sp>
      <p:pic>
        <p:nvPicPr>
          <p:cNvPr id="17" name="Рисунок 16" descr="EPK-50"/>
          <p:cNvPicPr/>
          <p:nvPr/>
        </p:nvPicPr>
        <p:blipFill>
          <a:blip r:embed="rId2" cstate="print"/>
          <a:srcRect/>
          <a:stretch>
            <a:fillRect/>
          </a:stretch>
        </p:blipFill>
        <p:spPr bwMode="auto">
          <a:xfrm>
            <a:off x="642910" y="1071547"/>
            <a:ext cx="1924003" cy="1928825"/>
          </a:xfrm>
          <a:prstGeom prst="rect">
            <a:avLst/>
          </a:prstGeom>
          <a:noFill/>
          <a:ln w="9525">
            <a:noFill/>
            <a:miter lim="800000"/>
            <a:headEnd/>
            <a:tailEnd/>
          </a:ln>
        </p:spPr>
      </p:pic>
      <p:sp>
        <p:nvSpPr>
          <p:cNvPr id="18" name="Прямоугольник 17"/>
          <p:cNvSpPr/>
          <p:nvPr/>
        </p:nvSpPr>
        <p:spPr>
          <a:xfrm>
            <a:off x="642910" y="3143248"/>
            <a:ext cx="3143271" cy="1569660"/>
          </a:xfrm>
          <a:prstGeom prst="rect">
            <a:avLst/>
          </a:prstGeom>
        </p:spPr>
        <p:txBody>
          <a:bodyPr wrap="square">
            <a:spAutoFit/>
          </a:bodyPr>
          <a:lstStyle/>
          <a:p>
            <a:r>
              <a:rPr lang="ru-RU" sz="1200" b="1" i="1" u="sng" dirty="0" smtClean="0">
                <a:solidFill>
                  <a:schemeClr val="bg2"/>
                </a:solidFill>
              </a:rPr>
              <a:t>Электропневмоклапан</a:t>
            </a:r>
          </a:p>
          <a:p>
            <a:r>
              <a:rPr lang="ru-RU" sz="1200" i="1" dirty="0" smtClean="0">
                <a:solidFill>
                  <a:schemeClr val="bg2"/>
                </a:solidFill>
              </a:rPr>
              <a:t>Предназначен для отделения полезных кусков или кусков пустой породы в процессе сепарации с частотой до 50 Гц. Сопло ЭПК-50 обеспечивает узконаправленный выход </a:t>
            </a:r>
            <a:r>
              <a:rPr lang="ru-RU" sz="1200" i="1" dirty="0" err="1" smtClean="0">
                <a:solidFill>
                  <a:schemeClr val="bg2"/>
                </a:solidFill>
              </a:rPr>
              <a:t>пневмоструи</a:t>
            </a:r>
            <a:r>
              <a:rPr lang="ru-RU" sz="1200" i="1" dirty="0" smtClean="0">
                <a:solidFill>
                  <a:schemeClr val="bg2"/>
                </a:solidFill>
              </a:rPr>
              <a:t>, что позволяет надёжно выделять заданные куски из общего </a:t>
            </a:r>
            <a:r>
              <a:rPr lang="ru-RU" sz="1200" i="1" dirty="0" err="1" smtClean="0">
                <a:solidFill>
                  <a:schemeClr val="bg2"/>
                </a:solidFill>
              </a:rPr>
              <a:t>рудопотока</a:t>
            </a:r>
            <a:r>
              <a:rPr lang="ru-RU" sz="1200" i="1" dirty="0" smtClean="0">
                <a:solidFill>
                  <a:schemeClr val="bg2"/>
                </a:solidFill>
              </a:rPr>
              <a:t>.</a:t>
            </a:r>
            <a:endParaRPr lang="ru-RU" sz="1200" i="1" dirty="0">
              <a:solidFill>
                <a:schemeClr val="bg2"/>
              </a:solidFill>
            </a:endParaRPr>
          </a:p>
        </p:txBody>
      </p:sp>
      <p:pic>
        <p:nvPicPr>
          <p:cNvPr id="19" name="Рисунок 18" descr="Monobloc"/>
          <p:cNvPicPr/>
          <p:nvPr/>
        </p:nvPicPr>
        <p:blipFill>
          <a:blip r:embed="rId3" cstate="print"/>
          <a:srcRect/>
          <a:stretch>
            <a:fillRect/>
          </a:stretch>
        </p:blipFill>
        <p:spPr bwMode="auto">
          <a:xfrm>
            <a:off x="4071934" y="285728"/>
            <a:ext cx="1928826" cy="1928826"/>
          </a:xfrm>
          <a:prstGeom prst="rect">
            <a:avLst/>
          </a:prstGeom>
          <a:noFill/>
          <a:ln w="9525">
            <a:noFill/>
            <a:miter lim="800000"/>
            <a:headEnd/>
            <a:tailEnd/>
          </a:ln>
        </p:spPr>
      </p:pic>
      <p:sp>
        <p:nvSpPr>
          <p:cNvPr id="20" name="Прямоугольник 19"/>
          <p:cNvSpPr/>
          <p:nvPr/>
        </p:nvSpPr>
        <p:spPr>
          <a:xfrm>
            <a:off x="3929058" y="2357430"/>
            <a:ext cx="3143271" cy="1384995"/>
          </a:xfrm>
          <a:prstGeom prst="rect">
            <a:avLst/>
          </a:prstGeom>
        </p:spPr>
        <p:txBody>
          <a:bodyPr wrap="square">
            <a:spAutoFit/>
          </a:bodyPr>
          <a:lstStyle/>
          <a:p>
            <a:r>
              <a:rPr lang="ru-RU" sz="1200" b="1" i="1" dirty="0" smtClean="0">
                <a:solidFill>
                  <a:schemeClr val="bg2"/>
                </a:solidFill>
              </a:rPr>
              <a:t>Моноблок рентгеновский с блоком управления.</a:t>
            </a:r>
          </a:p>
          <a:p>
            <a:r>
              <a:rPr lang="ru-RU" sz="1200" i="1" dirty="0" smtClean="0">
                <a:solidFill>
                  <a:schemeClr val="bg2"/>
                </a:solidFill>
              </a:rPr>
              <a:t>Предназначен для создания потока первичного рентгеновского излучения в рабочей камере сепараторов и установок </a:t>
            </a:r>
            <a:r>
              <a:rPr lang="ru-RU" sz="1200" i="1" dirty="0" err="1" smtClean="0">
                <a:solidFill>
                  <a:schemeClr val="bg2"/>
                </a:solidFill>
              </a:rPr>
              <a:t>мелкопорционной</a:t>
            </a:r>
            <a:r>
              <a:rPr lang="ru-RU" sz="1200" i="1" dirty="0" smtClean="0">
                <a:solidFill>
                  <a:schemeClr val="bg2"/>
                </a:solidFill>
              </a:rPr>
              <a:t> сортировки.</a:t>
            </a:r>
            <a:endParaRPr lang="ru-RU" sz="1200" i="1" dirty="0">
              <a:solidFill>
                <a:schemeClr val="bg2"/>
              </a:solidFill>
            </a:endParaRPr>
          </a:p>
        </p:txBody>
      </p:sp>
      <p:sp>
        <p:nvSpPr>
          <p:cNvPr id="21" name="Скругленный прямоугольник 20"/>
          <p:cNvSpPr/>
          <p:nvPr/>
        </p:nvSpPr>
        <p:spPr>
          <a:xfrm>
            <a:off x="5572132" y="3571876"/>
            <a:ext cx="3214710" cy="1143008"/>
          </a:xfrm>
          <a:prstGeom prst="roundRect">
            <a:avLst/>
          </a:prstGeom>
          <a:ln>
            <a:solidFill>
              <a:schemeClr val="tx1">
                <a:lumMod val="85000"/>
              </a:schemeClr>
            </a:solidFill>
          </a:ln>
          <a:effectLst>
            <a:glow rad="228600">
              <a:schemeClr val="accent4">
                <a:lumMod val="60000"/>
                <a:lumOff val="40000"/>
                <a:alpha val="40000"/>
              </a:schemeClr>
            </a:glow>
          </a:effectLst>
        </p:spPr>
        <p:style>
          <a:lnRef idx="1">
            <a:schemeClr val="accent4"/>
          </a:lnRef>
          <a:fillRef idx="2">
            <a:schemeClr val="accent4"/>
          </a:fillRef>
          <a:effectRef idx="1">
            <a:schemeClr val="accent4"/>
          </a:effectRef>
          <a:fontRef idx="minor">
            <a:schemeClr val="dk1"/>
          </a:fontRef>
        </p:style>
        <p:txBody>
          <a:bodyPr rtlCol="0" anchor="ctr"/>
          <a:lstStyle/>
          <a:p>
            <a:r>
              <a:rPr lang="ru-RU" dirty="0" smtClean="0"/>
              <a:t>·  Снижение потерь балансовой руды в недрах минимум в два раза;</a:t>
            </a:r>
          </a:p>
          <a:p>
            <a:pPr algn="ctr"/>
            <a:endParaRPr lang="ru-RU" dirty="0"/>
          </a:p>
        </p:txBody>
      </p:sp>
      <p:sp>
        <p:nvSpPr>
          <p:cNvPr id="22" name="Прямоугольник 21"/>
          <p:cNvSpPr/>
          <p:nvPr/>
        </p:nvSpPr>
        <p:spPr>
          <a:xfrm>
            <a:off x="6215074" y="285728"/>
            <a:ext cx="2286016" cy="1569660"/>
          </a:xfrm>
          <a:prstGeom prst="rect">
            <a:avLst/>
          </a:prstGeom>
        </p:spPr>
        <p:txBody>
          <a:bodyPr wrap="square">
            <a:spAutoFit/>
          </a:bodyPr>
          <a:lstStyle/>
          <a:p>
            <a:r>
              <a:rPr lang="ru-RU" sz="1200" b="1" i="1" dirty="0" smtClean="0">
                <a:solidFill>
                  <a:schemeClr val="bg2"/>
                </a:solidFill>
              </a:rPr>
              <a:t>·  Компактен и надёжен</a:t>
            </a:r>
          </a:p>
          <a:p>
            <a:r>
              <a:rPr lang="ru-RU" sz="1200" b="1" i="1" dirty="0" smtClean="0">
                <a:solidFill>
                  <a:schemeClr val="bg2"/>
                </a:solidFill>
              </a:rPr>
              <a:t>·  Не требует водяного охлаждения</a:t>
            </a:r>
          </a:p>
          <a:p>
            <a:r>
              <a:rPr lang="ru-RU" sz="1200" b="1" i="1" dirty="0" smtClean="0">
                <a:solidFill>
                  <a:schemeClr val="bg2"/>
                </a:solidFill>
              </a:rPr>
              <a:t>·  Отсутствуют высоковольтные выводы</a:t>
            </a:r>
          </a:p>
          <a:p>
            <a:r>
              <a:rPr lang="ru-RU" sz="1200" b="1" i="1" dirty="0" smtClean="0">
                <a:solidFill>
                  <a:schemeClr val="bg2"/>
                </a:solidFill>
              </a:rPr>
              <a:t>·  Регулируется плотность потока первичного излучения РТ</a:t>
            </a:r>
            <a:endParaRPr lang="ru-RU" sz="1200" b="1" i="1" dirty="0">
              <a:solidFill>
                <a:schemeClr val="bg2"/>
              </a:solidFill>
            </a:endParaRPr>
          </a:p>
        </p:txBody>
      </p:sp>
      <p:sp>
        <p:nvSpPr>
          <p:cNvPr id="23" name="Скругленный прямоугольник 22"/>
          <p:cNvSpPr/>
          <p:nvPr/>
        </p:nvSpPr>
        <p:spPr>
          <a:xfrm>
            <a:off x="5572132" y="4857760"/>
            <a:ext cx="3214710" cy="1500198"/>
          </a:xfrm>
          <a:prstGeom prst="roundRect">
            <a:avLst/>
          </a:prstGeom>
          <a:ln>
            <a:solidFill>
              <a:schemeClr val="tx1">
                <a:lumMod val="85000"/>
              </a:schemeClr>
            </a:solidFill>
          </a:ln>
          <a:effectLst>
            <a:glow rad="228600">
              <a:schemeClr val="accent4">
                <a:lumMod val="60000"/>
                <a:lumOff val="40000"/>
                <a:alpha val="40000"/>
              </a:schemeClr>
            </a:glow>
          </a:effectLst>
        </p:spPr>
        <p:style>
          <a:lnRef idx="1">
            <a:schemeClr val="accent4"/>
          </a:lnRef>
          <a:fillRef idx="2">
            <a:schemeClr val="accent4"/>
          </a:fillRef>
          <a:effectRef idx="1">
            <a:schemeClr val="accent4"/>
          </a:effectRef>
          <a:fontRef idx="minor">
            <a:schemeClr val="dk1"/>
          </a:fontRef>
        </p:style>
        <p:txBody>
          <a:bodyPr rtlCol="0" anchor="ctr"/>
          <a:lstStyle/>
          <a:p>
            <a:r>
              <a:rPr lang="ru-RU" dirty="0" smtClean="0"/>
              <a:t>·  Исключение разубоживания товарной руды породами и некондиционными рудами;</a:t>
            </a:r>
          </a:p>
          <a:p>
            <a:pPr algn="ctr"/>
            <a:endParaRPr lang="ru-RU" dirty="0"/>
          </a:p>
        </p:txBody>
      </p:sp>
    </p:spTree>
    <p:extLst>
      <p:ext uri="{BB962C8B-B14F-4D97-AF65-F5344CB8AC3E}">
        <p14:creationId xmlns:p14="http://schemas.microsoft.com/office/powerpoint/2010/main" xmlns="" val="41707837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E6DCAC"/>
            </a:gs>
            <a:gs pos="12000">
              <a:srgbClr val="E6D78A"/>
            </a:gs>
            <a:gs pos="87000">
              <a:schemeClr val="accent4">
                <a:lumMod val="40000"/>
                <a:lumOff val="60000"/>
              </a:schemeClr>
            </a:gs>
            <a:gs pos="45000">
              <a:srgbClr val="E6D78A"/>
            </a:gs>
            <a:gs pos="77000">
              <a:srgbClr val="C7AC4C"/>
            </a:gs>
            <a:gs pos="100000">
              <a:srgbClr val="E6DCAC"/>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9" name="Скругленный прямоугольник 8"/>
          <p:cNvSpPr/>
          <p:nvPr/>
        </p:nvSpPr>
        <p:spPr>
          <a:xfrm>
            <a:off x="142844" y="285728"/>
            <a:ext cx="2428892" cy="642942"/>
          </a:xfrm>
          <a:prstGeom prst="roundRect">
            <a:avLst/>
          </a:prstGeom>
          <a:effectLst>
            <a:glow rad="63500">
              <a:schemeClr val="accent4">
                <a:tint val="30000"/>
                <a:shade val="95000"/>
                <a:satMod val="300000"/>
                <a:alpha val="50000"/>
              </a:schemeClr>
            </a:glow>
            <a:outerShdw blurRad="50800" dist="38100" dir="2700000" algn="tl" rotWithShape="0">
              <a:srgbClr val="FFFF00">
                <a:alpha val="40000"/>
              </a:srgbClr>
            </a:outerShdw>
          </a:effectLst>
          <a:scene3d>
            <a:camera prst="orthographicFront"/>
            <a:lightRig rig="threePt" dir="t"/>
          </a:scene3d>
          <a:sp3d>
            <a:bevelT w="114300" prst="artDeco"/>
          </a:sp3d>
        </p:spPr>
        <p:style>
          <a:lnRef idx="1">
            <a:schemeClr val="accent4"/>
          </a:lnRef>
          <a:fillRef idx="2">
            <a:schemeClr val="accent4"/>
          </a:fillRef>
          <a:effectRef idx="1">
            <a:schemeClr val="accent4"/>
          </a:effectRef>
          <a:fontRef idx="minor">
            <a:schemeClr val="dk1"/>
          </a:fontRef>
        </p:style>
        <p:txBody>
          <a:bodyPr rtlCol="0" anchor="ctr"/>
          <a:lstStyle/>
          <a:p>
            <a:pPr>
              <a:buNone/>
            </a:pPr>
            <a:r>
              <a:rPr lang="ru-RU" sz="2000" b="1" i="1" dirty="0" smtClean="0">
                <a:solidFill>
                  <a:srgbClr val="C00000"/>
                </a:solidFill>
              </a:rPr>
              <a:t>Преимущества</a:t>
            </a:r>
          </a:p>
        </p:txBody>
      </p:sp>
      <p:sp>
        <p:nvSpPr>
          <p:cNvPr id="21" name="Скругленный прямоугольник 20"/>
          <p:cNvSpPr/>
          <p:nvPr/>
        </p:nvSpPr>
        <p:spPr>
          <a:xfrm>
            <a:off x="785786" y="4214818"/>
            <a:ext cx="7929618" cy="2143140"/>
          </a:xfrm>
          <a:prstGeom prst="roundRect">
            <a:avLst/>
          </a:prstGeom>
          <a:ln>
            <a:solidFill>
              <a:schemeClr val="tx1">
                <a:lumMod val="85000"/>
              </a:schemeClr>
            </a:solidFill>
          </a:ln>
          <a:effectLst>
            <a:glow rad="228600">
              <a:schemeClr val="accent4">
                <a:lumMod val="60000"/>
                <a:lumOff val="40000"/>
                <a:alpha val="40000"/>
              </a:schemeClr>
            </a:glow>
          </a:effectLst>
        </p:spPr>
        <p:style>
          <a:lnRef idx="1">
            <a:schemeClr val="accent4"/>
          </a:lnRef>
          <a:fillRef idx="2">
            <a:schemeClr val="accent4"/>
          </a:fillRef>
          <a:effectRef idx="1">
            <a:schemeClr val="accent4"/>
          </a:effectRef>
          <a:fontRef idx="minor">
            <a:schemeClr val="dk1"/>
          </a:fontRef>
        </p:style>
        <p:txBody>
          <a:bodyPr rtlCol="0" anchor="ctr"/>
          <a:lstStyle/>
          <a:p>
            <a:r>
              <a:rPr lang="ru-RU" dirty="0" smtClean="0"/>
              <a:t>·  Уменьшение экологических последствий от разработки месторождения:</a:t>
            </a:r>
            <a:br>
              <a:rPr lang="ru-RU" dirty="0" smtClean="0"/>
            </a:br>
            <a:r>
              <a:rPr lang="ru-RU" dirty="0" smtClean="0"/>
              <a:t>- снижение площадей для размещения отвалов;</a:t>
            </a:r>
            <a:br>
              <a:rPr lang="ru-RU" dirty="0" smtClean="0"/>
            </a:br>
            <a:r>
              <a:rPr lang="ru-RU" dirty="0" smtClean="0"/>
              <a:t>- уменьшение загрузки </a:t>
            </a:r>
            <a:r>
              <a:rPr lang="ru-RU" dirty="0" err="1" smtClean="0"/>
              <a:t>хвостохранилищ</a:t>
            </a:r>
            <a:r>
              <a:rPr lang="ru-RU" dirty="0" smtClean="0"/>
              <a:t> обогатительных фабрик минимум на 60%;</a:t>
            </a:r>
            <a:br>
              <a:rPr lang="ru-RU" dirty="0" smtClean="0"/>
            </a:br>
            <a:r>
              <a:rPr lang="ru-RU" dirty="0" smtClean="0"/>
              <a:t>- уменьшение расходов взрывчатых веществ, горюче-смазочных материалов и электроэнергии в расчете на 1 т товарной продукции.</a:t>
            </a:r>
          </a:p>
          <a:p>
            <a:pPr algn="ctr"/>
            <a:endParaRPr lang="ru-RU" dirty="0"/>
          </a:p>
        </p:txBody>
      </p:sp>
      <p:sp>
        <p:nvSpPr>
          <p:cNvPr id="22" name="Прямоугольник 21"/>
          <p:cNvSpPr/>
          <p:nvPr/>
        </p:nvSpPr>
        <p:spPr>
          <a:xfrm>
            <a:off x="3428992" y="857232"/>
            <a:ext cx="4500594" cy="3077766"/>
          </a:xfrm>
          <a:prstGeom prst="rect">
            <a:avLst/>
          </a:prstGeom>
        </p:spPr>
        <p:txBody>
          <a:bodyPr wrap="square">
            <a:spAutoFit/>
          </a:bodyPr>
          <a:lstStyle/>
          <a:p>
            <a:r>
              <a:rPr lang="ru-RU" sz="1400" b="1" i="1" dirty="0" smtClean="0">
                <a:solidFill>
                  <a:schemeClr val="bg2"/>
                </a:solidFill>
              </a:rPr>
              <a:t>Сепаратор ЛСЛ-20 </a:t>
            </a:r>
            <a:r>
              <a:rPr lang="ru-RU" sz="1200" i="1" dirty="0" smtClean="0">
                <a:solidFill>
                  <a:schemeClr val="bg2"/>
                </a:solidFill>
              </a:rPr>
              <a:t>предназначен для исследования проб твердых полезных ископаемых. Действие сепаратора основано на свойстве минералов люминесцировать под действием рентгеновского или ультрафиолетового излучения. В сепараторе куски крупностью от 20 до 3 мм загружаются в бункер, равномерно подаются </a:t>
            </a:r>
            <a:r>
              <a:rPr lang="ru-RU" sz="1200" i="1" dirty="0" err="1" smtClean="0">
                <a:solidFill>
                  <a:schemeClr val="bg2"/>
                </a:solidFill>
              </a:rPr>
              <a:t>вибропитателем</a:t>
            </a:r>
            <a:r>
              <a:rPr lang="ru-RU" sz="1200" i="1" dirty="0" smtClean="0">
                <a:solidFill>
                  <a:schemeClr val="bg2"/>
                </a:solidFill>
              </a:rPr>
              <a:t> на второй вибрационный питатель, на котором куски выстраиваются в ряд и последовательно подаются в контрольную зону. В контрольной зоне куски облучаются рентгеновскими или ультрафиолетовыми лучами и просматриваются фотоприемниками. Куски, люминесценция которых соответствует заданному оператором уровню, отделяются </a:t>
            </a:r>
            <a:r>
              <a:rPr lang="ru-RU" sz="1200" i="1" dirty="0" err="1" smtClean="0">
                <a:solidFill>
                  <a:schemeClr val="bg2"/>
                </a:solidFill>
              </a:rPr>
              <a:t>электропневмоклапаном</a:t>
            </a:r>
            <a:r>
              <a:rPr lang="ru-RU" sz="1200" i="1" dirty="0" smtClean="0">
                <a:solidFill>
                  <a:schemeClr val="bg2"/>
                </a:solidFill>
              </a:rPr>
              <a:t> в концентратный сборник.</a:t>
            </a:r>
          </a:p>
          <a:p>
            <a:endParaRPr lang="ru-RU" sz="1200" b="1" i="1" dirty="0">
              <a:solidFill>
                <a:schemeClr val="bg2"/>
              </a:solidFill>
            </a:endParaRPr>
          </a:p>
        </p:txBody>
      </p:sp>
      <p:pic>
        <p:nvPicPr>
          <p:cNvPr id="13" name="Рисунок 12" descr="ЛСЛ-20"/>
          <p:cNvPicPr/>
          <p:nvPr/>
        </p:nvPicPr>
        <p:blipFill>
          <a:blip r:embed="rId2" cstate="print"/>
          <a:srcRect/>
          <a:stretch>
            <a:fillRect/>
          </a:stretch>
        </p:blipFill>
        <p:spPr bwMode="auto">
          <a:xfrm>
            <a:off x="857224" y="1285860"/>
            <a:ext cx="2370494" cy="2643206"/>
          </a:xfrm>
          <a:prstGeom prst="rect">
            <a:avLst/>
          </a:prstGeom>
          <a:noFill/>
          <a:ln w="9525">
            <a:noFill/>
            <a:miter lim="800000"/>
            <a:headEnd/>
            <a:tailEnd/>
          </a:ln>
        </p:spPr>
      </p:pic>
    </p:spTree>
    <p:extLst>
      <p:ext uri="{BB962C8B-B14F-4D97-AF65-F5344CB8AC3E}">
        <p14:creationId xmlns:p14="http://schemas.microsoft.com/office/powerpoint/2010/main" xmlns="" val="41707837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u-RU" dirty="0" smtClean="0"/>
              <a:t>Принцип действия</a:t>
            </a:r>
            <a:endParaRPr lang="en-US" dirty="0"/>
          </a:p>
        </p:txBody>
      </p:sp>
      <p:sp>
        <p:nvSpPr>
          <p:cNvPr id="7" name="Content Placeholder 4"/>
          <p:cNvSpPr txBox="1">
            <a:spLocks/>
          </p:cNvSpPr>
          <p:nvPr/>
        </p:nvSpPr>
        <p:spPr>
          <a:xfrm>
            <a:off x="1785918" y="2928934"/>
            <a:ext cx="5967402" cy="2286016"/>
          </a:xfrm>
          <a:prstGeom prst="rect">
            <a:avLst/>
          </a:prstGeom>
        </p:spPr>
        <p:txBody>
          <a:bodyPr vert="horz">
            <a:normAutofit/>
          </a:bodyPr>
          <a:lstStyle/>
          <a:p>
            <a:pPr marL="420624" lvl="0">
              <a:spcBef>
                <a:spcPct val="20000"/>
              </a:spcBef>
              <a:buClr>
                <a:schemeClr val="accent1"/>
              </a:buClr>
              <a:buSzPct val="80000"/>
            </a:pPr>
            <a:endParaRPr kumimoji="0" lang="en-US" sz="1600" b="0" i="1" u="none" strike="noStrike" kern="1200" cap="none" spc="0" normalizeH="0" baseline="0" noProof="0" dirty="0" smtClean="0">
              <a:ln>
                <a:noFill/>
              </a:ln>
              <a:solidFill>
                <a:schemeClr val="accent2">
                  <a:lumMod val="50000"/>
                </a:schemeClr>
              </a:solidFill>
              <a:effectLst/>
              <a:uLnTx/>
              <a:uFillTx/>
              <a:latin typeface="+mn-lt"/>
              <a:ea typeface="+mn-ea"/>
              <a:cs typeface="+mn-cs"/>
            </a:endParaRPr>
          </a:p>
        </p:txBody>
      </p:sp>
      <p:pic>
        <p:nvPicPr>
          <p:cNvPr id="8" name="Рисунок 7" descr="http://egont.ru/Separat.gif"/>
          <p:cNvPicPr/>
          <p:nvPr/>
        </p:nvPicPr>
        <p:blipFill>
          <a:blip r:embed="rId3" cstate="print"/>
          <a:srcRect/>
          <a:stretch>
            <a:fillRect/>
          </a:stretch>
        </p:blipFill>
        <p:spPr bwMode="auto">
          <a:xfrm>
            <a:off x="1571604" y="214290"/>
            <a:ext cx="4000528" cy="3643338"/>
          </a:xfrm>
          <a:prstGeom prst="rect">
            <a:avLst/>
          </a:prstGeom>
          <a:noFill/>
          <a:ln w="9525">
            <a:noFill/>
            <a:miter lim="800000"/>
            <a:headEnd/>
            <a:tailEnd/>
          </a:ln>
        </p:spPr>
      </p:pic>
      <p:sp>
        <p:nvSpPr>
          <p:cNvPr id="9" name="Content Placeholder 4"/>
          <p:cNvSpPr txBox="1">
            <a:spLocks/>
          </p:cNvSpPr>
          <p:nvPr/>
        </p:nvSpPr>
        <p:spPr>
          <a:xfrm>
            <a:off x="5214942" y="3000372"/>
            <a:ext cx="2509854" cy="3357562"/>
          </a:xfrm>
          <a:prstGeom prst="rect">
            <a:avLst/>
          </a:prstGeom>
        </p:spPr>
        <p:txBody>
          <a:bodyPr vert="horz">
            <a:norm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ru-RU" sz="1300" b="0" i="1" u="none" strike="noStrike" kern="1200" cap="none" spc="0" normalizeH="0" baseline="0" noProof="0" dirty="0" smtClean="0">
                <a:ln>
                  <a:noFill/>
                </a:ln>
                <a:solidFill>
                  <a:schemeClr val="bg1"/>
                </a:solidFill>
                <a:effectLst/>
                <a:uLnTx/>
                <a:uFillTx/>
                <a:latin typeface="+mn-lt"/>
                <a:ea typeface="+mn-ea"/>
                <a:cs typeface="+mn-cs"/>
              </a:rPr>
              <a:t>.</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ru-RU" sz="1700" b="0" i="0" u="none" strike="noStrike" kern="1200" cap="none" spc="0" normalizeH="0" baseline="0" noProof="0" dirty="0" smtClean="0">
              <a:ln>
                <a:noFill/>
              </a:ln>
              <a:solidFill>
                <a:schemeClr val="bg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ru-RU"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Прямоугольник 9"/>
          <p:cNvSpPr/>
          <p:nvPr/>
        </p:nvSpPr>
        <p:spPr>
          <a:xfrm>
            <a:off x="1142976" y="4143380"/>
            <a:ext cx="7572396" cy="2185214"/>
          </a:xfrm>
          <a:prstGeom prst="rect">
            <a:avLst/>
          </a:prstGeom>
        </p:spPr>
        <p:txBody>
          <a:bodyPr wrap="square">
            <a:spAutoFit/>
          </a:bodyPr>
          <a:lstStyle/>
          <a:p>
            <a:r>
              <a:rPr lang="ru-RU" sz="1200" i="1" dirty="0" smtClean="0">
                <a:solidFill>
                  <a:schemeClr val="bg1"/>
                </a:solidFill>
              </a:rPr>
              <a:t>Работа установки производится следующим образом. В загрузочный бункер насыпается материал крупностью ‑30+0 мм. После самоконтроля всех узлов установки включается первый вибрационный питатель, который с заданной оператором производительностью подаёт материал на второй вибрационный питатель. Этот вибрационный питатель равномерно сбрасывает материал на траекторию свободного падения. В её начальной части материал облучается рентгеновскими лучами, зона облучения контролируется полупроводниковым детектором, который считает кванты характеристического излучения в выбранном оператором диапазоне энергий. Например, для золота от 10 до 12 кэВ. Когда сумма подсчитанных за 25 мс квантов превышает установленное оператором значение, на исполнительное устройство подаётся команда отделить измеренную порцию в концентратный сборник. </a:t>
            </a:r>
            <a:r>
              <a:rPr lang="ru-RU" sz="1400" b="1" i="1" dirty="0" smtClean="0">
                <a:solidFill>
                  <a:schemeClr val="bg1"/>
                </a:solidFill>
              </a:rPr>
              <a:t>Масса единичной порции при производительности установки </a:t>
            </a:r>
            <a:r>
              <a:rPr lang="ru-RU" sz="1400" b="1" i="1" dirty="0">
                <a:solidFill>
                  <a:schemeClr val="bg1"/>
                </a:solidFill>
              </a:rPr>
              <a:t> </a:t>
            </a:r>
            <a:r>
              <a:rPr lang="ru-RU" sz="1400" b="1" i="1" dirty="0" smtClean="0">
                <a:solidFill>
                  <a:schemeClr val="bg1"/>
                </a:solidFill>
              </a:rPr>
              <a:t>5 т/ч в среднем составляет  до 1000 гр.</a:t>
            </a:r>
            <a:endParaRPr lang="ru-RU" sz="1400" b="1" i="1" dirty="0">
              <a:solidFill>
                <a:schemeClr val="bg1"/>
              </a:solidFill>
            </a:endParaRPr>
          </a:p>
        </p:txBody>
      </p:sp>
      <p:sp>
        <p:nvSpPr>
          <p:cNvPr id="12" name="Прямоугольник 11"/>
          <p:cNvSpPr/>
          <p:nvPr/>
        </p:nvSpPr>
        <p:spPr>
          <a:xfrm>
            <a:off x="5715008" y="571480"/>
            <a:ext cx="3143272" cy="3416320"/>
          </a:xfrm>
          <a:prstGeom prst="rect">
            <a:avLst/>
          </a:prstGeom>
        </p:spPr>
        <p:txBody>
          <a:bodyPr wrap="square">
            <a:spAutoFit/>
          </a:bodyPr>
          <a:lstStyle/>
          <a:p>
            <a:r>
              <a:rPr lang="ru-RU" sz="1200" i="1" dirty="0" smtClean="0">
                <a:solidFill>
                  <a:schemeClr val="bg1"/>
                </a:solidFill>
              </a:rPr>
              <a:t>1.1- каркас;</a:t>
            </a:r>
          </a:p>
          <a:p>
            <a:r>
              <a:rPr lang="ru-RU" sz="1200" i="1" dirty="0" smtClean="0">
                <a:solidFill>
                  <a:schemeClr val="bg1"/>
                </a:solidFill>
              </a:rPr>
              <a:t>1.2.-загрузочный бункер;</a:t>
            </a:r>
          </a:p>
          <a:p>
            <a:r>
              <a:rPr lang="ru-RU" sz="1200" i="1" dirty="0" smtClean="0">
                <a:solidFill>
                  <a:schemeClr val="bg1"/>
                </a:solidFill>
                <a:hlinkClick r:id="rId4" action="ppaction://hlinksldjump"/>
              </a:rPr>
              <a:t>1.3. -1-ый вибрационный питатель;</a:t>
            </a:r>
          </a:p>
          <a:p>
            <a:r>
              <a:rPr lang="ru-RU" sz="1200" i="1" dirty="0" smtClean="0">
                <a:solidFill>
                  <a:schemeClr val="bg1"/>
                </a:solidFill>
                <a:hlinkClick r:id="rId4" action="ppaction://hlinksldjump"/>
              </a:rPr>
              <a:t>1.4.-2-ой вибрационный питатель;</a:t>
            </a:r>
            <a:endParaRPr lang="ru-RU" sz="1200" i="1" dirty="0" smtClean="0">
              <a:solidFill>
                <a:schemeClr val="bg1"/>
              </a:solidFill>
            </a:endParaRPr>
          </a:p>
          <a:p>
            <a:r>
              <a:rPr lang="ru-RU" sz="1200" i="1" dirty="0" smtClean="0">
                <a:solidFill>
                  <a:schemeClr val="bg1"/>
                </a:solidFill>
              </a:rPr>
              <a:t>1.5.  Делительные перегородки</a:t>
            </a:r>
          </a:p>
          <a:p>
            <a:r>
              <a:rPr lang="ru-RU" sz="1200" i="1" dirty="0" smtClean="0">
                <a:solidFill>
                  <a:schemeClr val="bg1"/>
                </a:solidFill>
              </a:rPr>
              <a:t>1.6.  </a:t>
            </a:r>
            <a:r>
              <a:rPr lang="ru-RU" sz="1200" i="1" dirty="0" smtClean="0">
                <a:solidFill>
                  <a:schemeClr val="bg1"/>
                </a:solidFill>
                <a:hlinkClick r:id="rId5" action="ppaction://hlinksldjump"/>
              </a:rPr>
              <a:t>Рентгеновский моноблок</a:t>
            </a:r>
            <a:endParaRPr lang="ru-RU" sz="1200" i="1" dirty="0" smtClean="0">
              <a:solidFill>
                <a:schemeClr val="bg1"/>
              </a:solidFill>
            </a:endParaRPr>
          </a:p>
          <a:p>
            <a:r>
              <a:rPr lang="ru-RU" sz="1200" i="1" dirty="0" smtClean="0">
                <a:solidFill>
                  <a:schemeClr val="bg1"/>
                </a:solidFill>
              </a:rPr>
              <a:t>1.7.  Блок регистрации</a:t>
            </a:r>
          </a:p>
          <a:p>
            <a:r>
              <a:rPr lang="ru-RU" sz="1200" i="1" dirty="0" smtClean="0">
                <a:solidFill>
                  <a:schemeClr val="bg1"/>
                </a:solidFill>
              </a:rPr>
              <a:t>1.8.  </a:t>
            </a:r>
            <a:r>
              <a:rPr lang="ru-RU" sz="1200" i="1" dirty="0" smtClean="0">
                <a:solidFill>
                  <a:schemeClr val="bg1"/>
                </a:solidFill>
                <a:hlinkClick r:id="rId5" action="ppaction://hlinksldjump"/>
              </a:rPr>
              <a:t>Электропневмоклапан</a:t>
            </a:r>
            <a:endParaRPr lang="ru-RU" sz="1200" i="1" dirty="0" smtClean="0">
              <a:solidFill>
                <a:schemeClr val="bg1"/>
              </a:solidFill>
            </a:endParaRPr>
          </a:p>
          <a:p>
            <a:r>
              <a:rPr lang="ru-RU" sz="1200" i="1" dirty="0" smtClean="0">
                <a:solidFill>
                  <a:schemeClr val="bg1"/>
                </a:solidFill>
              </a:rPr>
              <a:t>1.9.  Система подготовки воздуха</a:t>
            </a:r>
          </a:p>
          <a:p>
            <a:r>
              <a:rPr lang="ru-RU" sz="1200" i="1" dirty="0" smtClean="0">
                <a:solidFill>
                  <a:schemeClr val="bg1"/>
                </a:solidFill>
              </a:rPr>
              <a:t>1.10. Блок управления </a:t>
            </a:r>
            <a:r>
              <a:rPr lang="ru-RU" sz="1200" i="1" dirty="0" err="1" smtClean="0">
                <a:solidFill>
                  <a:schemeClr val="bg1"/>
                </a:solidFill>
              </a:rPr>
              <a:t>электропневмоклапанами</a:t>
            </a:r>
            <a:endParaRPr lang="ru-RU" sz="1200" i="1" dirty="0" smtClean="0">
              <a:solidFill>
                <a:schemeClr val="bg1"/>
              </a:solidFill>
            </a:endParaRPr>
          </a:p>
          <a:p>
            <a:r>
              <a:rPr lang="ru-RU" sz="1200" i="1" dirty="0" smtClean="0">
                <a:solidFill>
                  <a:schemeClr val="bg1"/>
                </a:solidFill>
              </a:rPr>
              <a:t>1.11. Шибер</a:t>
            </a:r>
          </a:p>
          <a:p>
            <a:r>
              <a:rPr lang="ru-RU" sz="1200" i="1" dirty="0" smtClean="0">
                <a:solidFill>
                  <a:schemeClr val="bg1"/>
                </a:solidFill>
              </a:rPr>
              <a:t>1.12. Приемный желоб для хвостового продукта</a:t>
            </a:r>
          </a:p>
          <a:p>
            <a:r>
              <a:rPr lang="ru-RU" sz="1200" i="1" dirty="0" smtClean="0">
                <a:solidFill>
                  <a:schemeClr val="bg1"/>
                </a:solidFill>
              </a:rPr>
              <a:t>1.13. Приемный желоб для отобранного сепаратором продукта</a:t>
            </a:r>
          </a:p>
          <a:p>
            <a:r>
              <a:rPr lang="ru-RU" sz="1200" i="1" dirty="0" smtClean="0">
                <a:solidFill>
                  <a:schemeClr val="bg1"/>
                </a:solidFill>
              </a:rPr>
              <a:t>1.14. Коробка соединительная</a:t>
            </a:r>
          </a:p>
          <a:p>
            <a:r>
              <a:rPr lang="ru-RU" sz="1200" i="1" dirty="0" smtClean="0">
                <a:solidFill>
                  <a:schemeClr val="bg1"/>
                </a:solidFill>
              </a:rPr>
              <a:t>1.15. Блок индикации</a:t>
            </a:r>
            <a:endParaRPr lang="ru-RU" sz="1200" i="1" dirty="0">
              <a:solidFill>
                <a:schemeClr val="bg1"/>
              </a:solidFill>
            </a:endParaRPr>
          </a:p>
        </p:txBody>
      </p:sp>
      <p:sp>
        <p:nvSpPr>
          <p:cNvPr id="13" name="Скругленный прямоугольник 12"/>
          <p:cNvSpPr/>
          <p:nvPr/>
        </p:nvSpPr>
        <p:spPr>
          <a:xfrm>
            <a:off x="142844" y="285728"/>
            <a:ext cx="1285884" cy="857256"/>
          </a:xfrm>
          <a:prstGeom prst="roundRect">
            <a:avLst/>
          </a:prstGeom>
          <a:effectLst>
            <a:glow rad="63500">
              <a:schemeClr val="accent4">
                <a:tint val="30000"/>
                <a:shade val="95000"/>
                <a:satMod val="300000"/>
                <a:alpha val="50000"/>
              </a:schemeClr>
            </a:glow>
            <a:outerShdw blurRad="50800" dist="38100" dir="2700000" algn="tl" rotWithShape="0">
              <a:srgbClr val="FFFF00">
                <a:alpha val="40000"/>
              </a:srgbClr>
            </a:outerShdw>
          </a:effectLst>
          <a:scene3d>
            <a:camera prst="orthographicFront"/>
            <a:lightRig rig="threePt" dir="t"/>
          </a:scene3d>
          <a:sp3d>
            <a:bevelT w="114300" prst="artDeco"/>
          </a:sp3d>
        </p:spPr>
        <p:style>
          <a:lnRef idx="1">
            <a:schemeClr val="accent4"/>
          </a:lnRef>
          <a:fillRef idx="2">
            <a:schemeClr val="accent4"/>
          </a:fillRef>
          <a:effectRef idx="1">
            <a:schemeClr val="accent4"/>
          </a:effectRef>
          <a:fontRef idx="minor">
            <a:schemeClr val="dk1"/>
          </a:fontRef>
        </p:style>
        <p:txBody>
          <a:bodyPr rtlCol="0" anchor="ctr"/>
          <a:lstStyle/>
          <a:p>
            <a:pPr>
              <a:buNone/>
            </a:pPr>
            <a:r>
              <a:rPr lang="ru-RU" sz="1600" i="1" dirty="0" smtClean="0">
                <a:solidFill>
                  <a:srgbClr val="C00000"/>
                </a:solidFill>
              </a:rPr>
              <a:t>Принцип действия</a:t>
            </a:r>
          </a:p>
        </p:txBody>
      </p:sp>
    </p:spTree>
    <p:extLst>
      <p:ext uri="{BB962C8B-B14F-4D97-AF65-F5344CB8AC3E}">
        <p14:creationId xmlns:p14="http://schemas.microsoft.com/office/powerpoint/2010/main" xmlns="" val="1101633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u-RU" dirty="0" smtClean="0"/>
              <a:t>Принцип действия</a:t>
            </a:r>
            <a:endParaRPr lang="en-US" dirty="0"/>
          </a:p>
        </p:txBody>
      </p:sp>
      <p:sp>
        <p:nvSpPr>
          <p:cNvPr id="7" name="Content Placeholder 4"/>
          <p:cNvSpPr txBox="1">
            <a:spLocks/>
          </p:cNvSpPr>
          <p:nvPr/>
        </p:nvSpPr>
        <p:spPr>
          <a:xfrm>
            <a:off x="1785918" y="2928934"/>
            <a:ext cx="5967402" cy="2286016"/>
          </a:xfrm>
          <a:prstGeom prst="rect">
            <a:avLst/>
          </a:prstGeom>
        </p:spPr>
        <p:txBody>
          <a:bodyPr vert="horz">
            <a:normAutofit/>
          </a:bodyPr>
          <a:lstStyle/>
          <a:p>
            <a:pPr marL="420624" lvl="0">
              <a:spcBef>
                <a:spcPct val="20000"/>
              </a:spcBef>
              <a:buClr>
                <a:schemeClr val="accent1"/>
              </a:buClr>
              <a:buSzPct val="80000"/>
            </a:pPr>
            <a:endParaRPr kumimoji="0" lang="en-US" sz="1600" b="0" i="1" u="none" strike="noStrike" kern="1200" cap="none" spc="0" normalizeH="0" baseline="0" noProof="0" dirty="0" smtClean="0">
              <a:ln>
                <a:noFill/>
              </a:ln>
              <a:solidFill>
                <a:schemeClr val="accent2">
                  <a:lumMod val="50000"/>
                </a:schemeClr>
              </a:solidFill>
              <a:effectLst/>
              <a:uLnTx/>
              <a:uFillTx/>
              <a:latin typeface="+mn-lt"/>
              <a:ea typeface="+mn-ea"/>
              <a:cs typeface="+mn-cs"/>
            </a:endParaRPr>
          </a:p>
        </p:txBody>
      </p:sp>
      <p:sp>
        <p:nvSpPr>
          <p:cNvPr id="9" name="Content Placeholder 4"/>
          <p:cNvSpPr txBox="1">
            <a:spLocks/>
          </p:cNvSpPr>
          <p:nvPr/>
        </p:nvSpPr>
        <p:spPr>
          <a:xfrm>
            <a:off x="5214942" y="3000372"/>
            <a:ext cx="2509854" cy="3357562"/>
          </a:xfrm>
          <a:prstGeom prst="rect">
            <a:avLst/>
          </a:prstGeom>
        </p:spPr>
        <p:txBody>
          <a:bodyPr vert="horz">
            <a:norm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ru-RU" sz="1300" b="0" i="1" u="none" strike="noStrike" kern="1200" cap="none" spc="0" normalizeH="0" baseline="0" noProof="0" dirty="0" smtClean="0">
                <a:ln>
                  <a:noFill/>
                </a:ln>
                <a:solidFill>
                  <a:schemeClr val="bg1"/>
                </a:solidFill>
                <a:effectLst/>
                <a:uLnTx/>
                <a:uFillTx/>
                <a:latin typeface="+mn-lt"/>
                <a:ea typeface="+mn-ea"/>
                <a:cs typeface="+mn-cs"/>
              </a:rPr>
              <a:t>.</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ru-RU" sz="1700" b="0" i="0" u="none" strike="noStrike" kern="1200" cap="none" spc="0" normalizeH="0" baseline="0" noProof="0" dirty="0" smtClean="0">
              <a:ln>
                <a:noFill/>
              </a:ln>
              <a:solidFill>
                <a:schemeClr val="bg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ru-RU" sz="14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Прямоугольник 9"/>
          <p:cNvSpPr/>
          <p:nvPr/>
        </p:nvSpPr>
        <p:spPr>
          <a:xfrm>
            <a:off x="928662" y="4929198"/>
            <a:ext cx="7572396" cy="1169551"/>
          </a:xfrm>
          <a:prstGeom prst="rect">
            <a:avLst/>
          </a:prstGeom>
        </p:spPr>
        <p:txBody>
          <a:bodyPr wrap="square">
            <a:spAutoFit/>
          </a:bodyPr>
          <a:lstStyle/>
          <a:p>
            <a:r>
              <a:rPr lang="ru-RU" sz="1400" b="1" i="1" dirty="0" smtClean="0">
                <a:solidFill>
                  <a:schemeClr val="bg2">
                    <a:lumMod val="10000"/>
                  </a:schemeClr>
                </a:solidFill>
              </a:rPr>
              <a:t>Аналогичным образом могут быть выделены продукты, в которых превалирует содержание атомов меди, цинка, арсенопирита, ртути. Это будет необходимо при изучении </a:t>
            </a:r>
            <a:r>
              <a:rPr lang="ru-RU" sz="1400" b="1" i="1" dirty="0" err="1" smtClean="0">
                <a:solidFill>
                  <a:schemeClr val="bg2">
                    <a:lumMod val="10000"/>
                  </a:schemeClr>
                </a:solidFill>
              </a:rPr>
              <a:t>обогатимости</a:t>
            </a:r>
            <a:r>
              <a:rPr lang="ru-RU" sz="1400" b="1" i="1" dirty="0" smtClean="0">
                <a:solidFill>
                  <a:schemeClr val="bg2">
                    <a:lumMod val="10000"/>
                  </a:schemeClr>
                </a:solidFill>
              </a:rPr>
              <a:t> коренных месторождений, и для разработки технологии предварительного обогащения руд и для отделения ртутьсодержащих соединений</a:t>
            </a:r>
            <a:r>
              <a:rPr lang="ru-RU" sz="1400" i="1" dirty="0" smtClean="0">
                <a:solidFill>
                  <a:schemeClr val="bg2">
                    <a:lumMod val="10000"/>
                  </a:schemeClr>
                </a:solidFill>
              </a:rPr>
              <a:t>.</a:t>
            </a:r>
            <a:endParaRPr lang="ru-RU" sz="1400" i="1" dirty="0">
              <a:solidFill>
                <a:schemeClr val="bg2">
                  <a:lumMod val="10000"/>
                </a:schemeClr>
              </a:solidFill>
            </a:endParaRPr>
          </a:p>
        </p:txBody>
      </p:sp>
      <p:sp>
        <p:nvSpPr>
          <p:cNvPr id="13" name="Скругленный прямоугольник 12"/>
          <p:cNvSpPr/>
          <p:nvPr/>
        </p:nvSpPr>
        <p:spPr>
          <a:xfrm>
            <a:off x="142844" y="285728"/>
            <a:ext cx="1285884" cy="857256"/>
          </a:xfrm>
          <a:prstGeom prst="roundRect">
            <a:avLst/>
          </a:prstGeom>
          <a:effectLst>
            <a:glow rad="63500">
              <a:schemeClr val="accent4">
                <a:tint val="30000"/>
                <a:shade val="95000"/>
                <a:satMod val="300000"/>
                <a:alpha val="50000"/>
              </a:schemeClr>
            </a:glow>
            <a:outerShdw blurRad="50800" dist="38100" dir="2700000" algn="tl" rotWithShape="0">
              <a:srgbClr val="FFFF00">
                <a:alpha val="40000"/>
              </a:srgbClr>
            </a:outerShdw>
          </a:effectLst>
          <a:scene3d>
            <a:camera prst="orthographicFront"/>
            <a:lightRig rig="threePt" dir="t"/>
          </a:scene3d>
          <a:sp3d>
            <a:bevelT w="114300" prst="artDeco"/>
          </a:sp3d>
        </p:spPr>
        <p:style>
          <a:lnRef idx="1">
            <a:schemeClr val="accent4"/>
          </a:lnRef>
          <a:fillRef idx="2">
            <a:schemeClr val="accent4"/>
          </a:fillRef>
          <a:effectRef idx="1">
            <a:schemeClr val="accent4"/>
          </a:effectRef>
          <a:fontRef idx="minor">
            <a:schemeClr val="dk1"/>
          </a:fontRef>
        </p:style>
        <p:txBody>
          <a:bodyPr rtlCol="0" anchor="ctr"/>
          <a:lstStyle/>
          <a:p>
            <a:pPr>
              <a:buNone/>
            </a:pPr>
            <a:r>
              <a:rPr lang="ru-RU" sz="1600" i="1" dirty="0" smtClean="0">
                <a:solidFill>
                  <a:srgbClr val="C00000"/>
                </a:solidFill>
              </a:rPr>
              <a:t>Принцип действия</a:t>
            </a:r>
          </a:p>
        </p:txBody>
      </p:sp>
      <p:pic>
        <p:nvPicPr>
          <p:cNvPr id="3074" name="Picture 2" descr="Рис 4 Технологическая схема извлечения золотых самородков"/>
          <p:cNvPicPr>
            <a:picLocks noChangeAspect="1" noChangeArrowheads="1"/>
          </p:cNvPicPr>
          <p:nvPr/>
        </p:nvPicPr>
        <p:blipFill>
          <a:blip r:embed="rId3" cstate="print"/>
          <a:srcRect/>
          <a:stretch>
            <a:fillRect/>
          </a:stretch>
        </p:blipFill>
        <p:spPr bwMode="auto">
          <a:xfrm>
            <a:off x="1500166" y="571480"/>
            <a:ext cx="6215070" cy="4395010"/>
          </a:xfrm>
          <a:prstGeom prst="rect">
            <a:avLst/>
          </a:prstGeom>
          <a:noFill/>
          <a:ln w="9525">
            <a:noFill/>
            <a:miter lim="800000"/>
            <a:headEnd/>
            <a:tailEnd/>
          </a:ln>
        </p:spPr>
      </p:pic>
      <p:sp>
        <p:nvSpPr>
          <p:cNvPr id="11" name="Прямоугольник 10"/>
          <p:cNvSpPr/>
          <p:nvPr/>
        </p:nvSpPr>
        <p:spPr>
          <a:xfrm>
            <a:off x="4214810" y="285728"/>
            <a:ext cx="4572000" cy="584775"/>
          </a:xfrm>
          <a:prstGeom prst="rect">
            <a:avLst/>
          </a:prstGeom>
        </p:spPr>
        <p:txBody>
          <a:bodyPr>
            <a:spAutoFit/>
          </a:bodyPr>
          <a:lstStyle/>
          <a:p>
            <a:r>
              <a:rPr lang="ru-RU" sz="1600" i="1" dirty="0" smtClean="0">
                <a:solidFill>
                  <a:schemeClr val="bg2">
                    <a:lumMod val="10000"/>
                  </a:schemeClr>
                </a:solidFill>
              </a:rPr>
              <a:t>Технологическая схема извлечения золотых самородков.</a:t>
            </a:r>
            <a:endParaRPr lang="ru-RU" sz="1600" i="1" dirty="0">
              <a:solidFill>
                <a:schemeClr val="bg2">
                  <a:lumMod val="10000"/>
                </a:schemeClr>
              </a:solidFill>
            </a:endParaRPr>
          </a:p>
        </p:txBody>
      </p:sp>
    </p:spTree>
    <p:extLst>
      <p:ext uri="{BB962C8B-B14F-4D97-AF65-F5344CB8AC3E}">
        <p14:creationId xmlns:p14="http://schemas.microsoft.com/office/powerpoint/2010/main" xmlns="" val="110163387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хническ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855</TotalTime>
  <Words>1208</Words>
  <Application>Microsoft Office PowerPoint</Application>
  <PresentationFormat>Экран (4:3)</PresentationFormat>
  <Paragraphs>103</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Техническая</vt:lpstr>
      <vt:lpstr>Для переработки Золото содержащих  руд </vt:lpstr>
      <vt:lpstr>Содержание</vt:lpstr>
      <vt:lpstr>Введение</vt:lpstr>
      <vt:lpstr>Описание оборудования</vt:lpstr>
      <vt:lpstr>Слайд 5</vt:lpstr>
      <vt:lpstr>Слайд 6</vt:lpstr>
      <vt:lpstr>Слайд 7</vt:lpstr>
      <vt:lpstr>Принцип действия</vt:lpstr>
      <vt:lpstr>Принцип действия</vt:lpstr>
      <vt:lpstr>Принцип действия</vt:lpstr>
      <vt:lpstr>Заключение</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Александр</cp:lastModifiedBy>
  <cp:revision>105</cp:revision>
  <dcterms:created xsi:type="dcterms:W3CDTF">2013-08-21T19:17:07Z</dcterms:created>
  <dcterms:modified xsi:type="dcterms:W3CDTF">2022-04-29T11:12:06Z</dcterms:modified>
</cp:coreProperties>
</file>