
<file path=[Content_Types].xml><?xml version="1.0" encoding="utf-8"?>
<Types xmlns="http://schemas.openxmlformats.org/package/2006/content-types">
  <Default Extension="fntdata" ContentType="application/x-fontdata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  <p:sldId id="266" r:id="rId9"/>
    <p:sldId id="267" r:id="rId10"/>
    <p:sldId id="269" r:id="rId11"/>
    <p:sldId id="270" r:id="rId12"/>
  </p:sldIdLst>
  <p:sldSz cx="12192000" cy="6858000"/>
  <p:notesSz cx="6858000" cy="12192000"/>
  <p:embeddedFontLst>
    <p:embeddedFont>
      <p:font typeface="MiSans" panose="020B0604020202020204" charset="-12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72" d="100"/>
          <a:sy n="72" d="100"/>
        </p:scale>
        <p:origin x="6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7961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10" Type="http://schemas.openxmlformats.org/officeDocument/2006/relationships/image" Target="../media/image17.png"/><Relationship Id="rId4" Type="http://schemas.openxmlformats.org/officeDocument/2006/relationships/image" Target="../media/image11.jp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729595" y="144780"/>
            <a:ext cx="471170" cy="658495"/>
          </a:xfrm>
          <a:custGeom>
            <a:avLst/>
            <a:gdLst/>
            <a:ahLst/>
            <a:cxnLst/>
            <a:rect l="l" t="t" r="r" b="b"/>
            <a:pathLst>
              <a:path w="471170" h="658495">
                <a:moveTo>
                  <a:pt x="471170" y="0"/>
                </a:moveTo>
                <a:lnTo>
                  <a:pt x="0" y="0"/>
                </a:lnTo>
                <a:lnTo>
                  <a:pt x="0" y="470864"/>
                </a:lnTo>
                <a:lnTo>
                  <a:pt x="308063" y="470864"/>
                </a:lnTo>
                <a:lnTo>
                  <a:pt x="471170" y="658495"/>
                </a:lnTo>
                <a:lnTo>
                  <a:pt x="471170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3" name="Text 1"/>
          <p:cNvSpPr/>
          <p:nvPr/>
        </p:nvSpPr>
        <p:spPr>
          <a:xfrm>
            <a:off x="10729595" y="144780"/>
            <a:ext cx="471170" cy="6584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11306810" y="144780"/>
            <a:ext cx="471170" cy="658495"/>
          </a:xfrm>
          <a:custGeom>
            <a:avLst/>
            <a:gdLst/>
            <a:ahLst/>
            <a:cxnLst/>
            <a:rect l="l" t="t" r="r" b="b"/>
            <a:pathLst>
              <a:path w="471170" h="658495">
                <a:moveTo>
                  <a:pt x="471170" y="0"/>
                </a:moveTo>
                <a:lnTo>
                  <a:pt x="0" y="0"/>
                </a:lnTo>
                <a:lnTo>
                  <a:pt x="0" y="470864"/>
                </a:lnTo>
                <a:lnTo>
                  <a:pt x="308070" y="470864"/>
                </a:lnTo>
                <a:lnTo>
                  <a:pt x="471170" y="658495"/>
                </a:lnTo>
                <a:lnTo>
                  <a:pt x="471170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5" name="Text 3"/>
          <p:cNvSpPr/>
          <p:nvPr/>
        </p:nvSpPr>
        <p:spPr>
          <a:xfrm>
            <a:off x="11306810" y="144780"/>
            <a:ext cx="471170" cy="6584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654432" y="990530"/>
            <a:ext cx="4508336" cy="5727451"/>
          </a:xfrm>
          <a:custGeom>
            <a:avLst/>
            <a:gdLst/>
            <a:ahLst/>
            <a:cxnLst/>
            <a:rect l="l" t="t" r="r" b="b"/>
            <a:pathLst>
              <a:path w="4508336" h="5727451">
                <a:moveTo>
                  <a:pt x="4508336" y="0"/>
                </a:moveTo>
                <a:lnTo>
                  <a:pt x="0" y="0"/>
                </a:lnTo>
                <a:lnTo>
                  <a:pt x="0" y="5727451"/>
                </a:lnTo>
                <a:lnTo>
                  <a:pt x="4508336" y="5727451"/>
                </a:lnTo>
                <a:lnTo>
                  <a:pt x="4508336" y="0"/>
                </a:lnTo>
                <a:close/>
              </a:path>
            </a:pathLst>
          </a:custGeom>
          <a:solidFill>
            <a:srgbClr val="DDF100"/>
          </a:solidFill>
          <a:ln/>
        </p:spPr>
      </p:sp>
      <p:sp>
        <p:nvSpPr>
          <p:cNvPr id="7" name="Text 5"/>
          <p:cNvSpPr/>
          <p:nvPr/>
        </p:nvSpPr>
        <p:spPr>
          <a:xfrm>
            <a:off x="654432" y="990530"/>
            <a:ext cx="4508336" cy="57274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8" name="Image 0" descr="https://kimi-img.moonshot.cn/pub/slides/slides_tmpl/image/25-08-27-19:58:42-d2nf5sh8bjvh7rlivv7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095" y="881924"/>
            <a:ext cx="4235470" cy="5834107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368702" y="5879687"/>
            <a:ext cx="515216" cy="546407"/>
          </a:xfrm>
          <a:custGeom>
            <a:avLst/>
            <a:gdLst/>
            <a:ahLst/>
            <a:cxnLst/>
            <a:rect l="l" t="t" r="r" b="b"/>
            <a:pathLst>
              <a:path w="515216" h="546407">
                <a:moveTo>
                  <a:pt x="515216" y="0"/>
                </a:moveTo>
                <a:lnTo>
                  <a:pt x="0" y="0"/>
                </a:lnTo>
                <a:lnTo>
                  <a:pt x="0" y="546407"/>
                </a:lnTo>
                <a:lnTo>
                  <a:pt x="515216" y="546407"/>
                </a:lnTo>
                <a:lnTo>
                  <a:pt x="515216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10" name="Text 7"/>
          <p:cNvSpPr/>
          <p:nvPr/>
        </p:nvSpPr>
        <p:spPr>
          <a:xfrm>
            <a:off x="368702" y="5879687"/>
            <a:ext cx="515216" cy="5464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Shape 8"/>
          <p:cNvSpPr/>
          <p:nvPr/>
        </p:nvSpPr>
        <p:spPr>
          <a:xfrm>
            <a:off x="532815" y="5974642"/>
            <a:ext cx="224108" cy="351179"/>
          </a:xfrm>
          <a:custGeom>
            <a:avLst/>
            <a:gdLst/>
            <a:ahLst/>
            <a:cxnLst/>
            <a:rect l="l" t="t" r="r" b="b"/>
            <a:pathLst>
              <a:path w="224108" h="351179">
                <a:moveTo>
                  <a:pt x="0" y="0"/>
                </a:moveTo>
                <a:lnTo>
                  <a:pt x="0" y="351179"/>
                </a:lnTo>
                <a:lnTo>
                  <a:pt x="224108" y="17558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2" name="Text 9"/>
          <p:cNvSpPr/>
          <p:nvPr/>
        </p:nvSpPr>
        <p:spPr>
          <a:xfrm>
            <a:off x="532815" y="5974642"/>
            <a:ext cx="224108" cy="351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1175095" y="876238"/>
            <a:ext cx="4254579" cy="5841815"/>
          </a:xfrm>
          <a:custGeom>
            <a:avLst/>
            <a:gdLst/>
            <a:ahLst/>
            <a:cxnLst/>
            <a:rect l="l" t="t" r="r" b="b"/>
            <a:pathLst>
              <a:path w="4254579" h="5841815">
                <a:moveTo>
                  <a:pt x="4254579" y="0"/>
                </a:moveTo>
                <a:lnTo>
                  <a:pt x="0" y="0"/>
                </a:lnTo>
                <a:lnTo>
                  <a:pt x="0" y="5841815"/>
                </a:lnTo>
                <a:lnTo>
                  <a:pt x="4254579" y="5841815"/>
                </a:lnTo>
                <a:lnTo>
                  <a:pt x="4254579" y="0"/>
                </a:lnTo>
                <a:close/>
              </a:path>
            </a:pathLst>
          </a:custGeom>
          <a:solidFill>
            <a:srgbClr val="FFFFFF">
              <a:alpha val="61961"/>
            </a:srgbClr>
          </a:solidFill>
          <a:ln/>
        </p:spPr>
      </p:sp>
      <p:sp>
        <p:nvSpPr>
          <p:cNvPr id="14" name="Text 11"/>
          <p:cNvSpPr/>
          <p:nvPr/>
        </p:nvSpPr>
        <p:spPr>
          <a:xfrm>
            <a:off x="1175095" y="876238"/>
            <a:ext cx="4254579" cy="58418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5" name="Text 12"/>
          <p:cNvSpPr/>
          <p:nvPr/>
        </p:nvSpPr>
        <p:spPr>
          <a:xfrm>
            <a:off x="5954180" y="1424374"/>
            <a:ext cx="5685813" cy="1162050"/>
          </a:xfrm>
          <a:prstGeom prst="rect">
            <a:avLst/>
          </a:prstGeom>
          <a:solidFill>
            <a:srgbClr val="000000"/>
          </a:solidFill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223-ФЗ под ключ для Курчатова</a:t>
            </a:r>
            <a:endParaRPr lang="en-US" sz="1600" dirty="0"/>
          </a:p>
        </p:txBody>
      </p:sp>
      <p:sp>
        <p:nvSpPr>
          <p:cNvPr id="17" name="Text 14"/>
          <p:cNvSpPr/>
          <p:nvPr/>
        </p:nvSpPr>
        <p:spPr>
          <a:xfrm>
            <a:off x="8077200" y="4603403"/>
            <a:ext cx="3603625" cy="4001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2025/</a:t>
            </a:r>
            <a:r>
              <a:rPr lang="ru-RU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10</a:t>
            </a: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/</a:t>
            </a:r>
            <a:r>
              <a:rPr lang="ru-RU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24</a:t>
            </a:r>
            <a:endParaRPr lang="en-US" sz="1600" dirty="0"/>
          </a:p>
        </p:txBody>
      </p:sp>
      <p:sp>
        <p:nvSpPr>
          <p:cNvPr id="18" name="Shape 15"/>
          <p:cNvSpPr/>
          <p:nvPr/>
        </p:nvSpPr>
        <p:spPr>
          <a:xfrm>
            <a:off x="7619747" y="6019767"/>
            <a:ext cx="4603447" cy="527153"/>
          </a:xfrm>
          <a:custGeom>
            <a:avLst/>
            <a:gdLst/>
            <a:ahLst/>
            <a:cxnLst/>
            <a:rect l="l" t="t" r="r" b="b"/>
            <a:pathLst>
              <a:path w="4603447" h="527153">
                <a:moveTo>
                  <a:pt x="4603447" y="0"/>
                </a:moveTo>
                <a:lnTo>
                  <a:pt x="0" y="0"/>
                </a:lnTo>
                <a:lnTo>
                  <a:pt x="0" y="527153"/>
                </a:lnTo>
                <a:lnTo>
                  <a:pt x="4603447" y="527153"/>
                </a:lnTo>
                <a:lnTo>
                  <a:pt x="4603447" y="0"/>
                </a:lnTo>
                <a:close/>
              </a:path>
            </a:pathLst>
          </a:custGeom>
          <a:solidFill>
            <a:srgbClr val="EBEBEB"/>
          </a:solidFill>
          <a:ln/>
        </p:spPr>
      </p:sp>
      <p:sp>
        <p:nvSpPr>
          <p:cNvPr id="19" name="Text 16"/>
          <p:cNvSpPr/>
          <p:nvPr/>
        </p:nvSpPr>
        <p:spPr>
          <a:xfrm>
            <a:off x="7619747" y="6019767"/>
            <a:ext cx="4603447" cy="5271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0" name="Shape 17"/>
          <p:cNvSpPr/>
          <p:nvPr/>
        </p:nvSpPr>
        <p:spPr>
          <a:xfrm>
            <a:off x="7172325" y="5794375"/>
            <a:ext cx="4508500" cy="531495"/>
          </a:xfrm>
          <a:custGeom>
            <a:avLst/>
            <a:gdLst/>
            <a:ahLst/>
            <a:cxnLst/>
            <a:rect l="l" t="t" r="r" b="b"/>
            <a:pathLst>
              <a:path w="4508500" h="531495">
                <a:moveTo>
                  <a:pt x="4508500" y="0"/>
                </a:moveTo>
                <a:lnTo>
                  <a:pt x="0" y="0"/>
                </a:lnTo>
                <a:lnTo>
                  <a:pt x="0" y="531495"/>
                </a:lnTo>
                <a:lnTo>
                  <a:pt x="4508500" y="531495"/>
                </a:lnTo>
                <a:lnTo>
                  <a:pt x="4508500" y="0"/>
                </a:lnTo>
                <a:close/>
              </a:path>
            </a:pathLst>
          </a:custGeom>
          <a:solidFill>
            <a:srgbClr val="DDF100"/>
          </a:solidFill>
          <a:ln/>
        </p:spPr>
      </p:sp>
      <p:sp>
        <p:nvSpPr>
          <p:cNvPr id="21" name="Text 18"/>
          <p:cNvSpPr/>
          <p:nvPr/>
        </p:nvSpPr>
        <p:spPr>
          <a:xfrm>
            <a:off x="7172325" y="5794375"/>
            <a:ext cx="4508500" cy="5314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2" name="Shape 19"/>
          <p:cNvSpPr/>
          <p:nvPr/>
        </p:nvSpPr>
        <p:spPr>
          <a:xfrm>
            <a:off x="8811260" y="5736590"/>
            <a:ext cx="3380740" cy="431165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23" name="Text 20"/>
          <p:cNvSpPr/>
          <p:nvPr/>
        </p:nvSpPr>
        <p:spPr>
          <a:xfrm>
            <a:off x="8811260" y="5736590"/>
            <a:ext cx="3380740" cy="43116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137546" y="260332"/>
            <a:ext cx="251447" cy="351179"/>
          </a:xfrm>
          <a:custGeom>
            <a:avLst/>
            <a:gdLst/>
            <a:ahLst/>
            <a:cxnLst/>
            <a:rect l="l" t="t" r="r" b="b"/>
            <a:pathLst>
              <a:path w="251447" h="351179">
                <a:moveTo>
                  <a:pt x="251447" y="0"/>
                </a:moveTo>
                <a:lnTo>
                  <a:pt x="0" y="0"/>
                </a:lnTo>
                <a:lnTo>
                  <a:pt x="0" y="251116"/>
                </a:lnTo>
                <a:lnTo>
                  <a:pt x="164403" y="251116"/>
                </a:lnTo>
                <a:lnTo>
                  <a:pt x="251447" y="351179"/>
                </a:lnTo>
                <a:lnTo>
                  <a:pt x="251447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3" name="Text 1"/>
          <p:cNvSpPr/>
          <p:nvPr/>
        </p:nvSpPr>
        <p:spPr>
          <a:xfrm>
            <a:off x="11137546" y="260332"/>
            <a:ext cx="251447" cy="351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11445242" y="260332"/>
            <a:ext cx="251447" cy="351179"/>
          </a:xfrm>
          <a:custGeom>
            <a:avLst/>
            <a:gdLst/>
            <a:ahLst/>
            <a:cxnLst/>
            <a:rect l="l" t="t" r="r" b="b"/>
            <a:pathLst>
              <a:path w="251447" h="351179">
                <a:moveTo>
                  <a:pt x="251447" y="0"/>
                </a:moveTo>
                <a:lnTo>
                  <a:pt x="0" y="0"/>
                </a:lnTo>
                <a:lnTo>
                  <a:pt x="0" y="251116"/>
                </a:lnTo>
                <a:lnTo>
                  <a:pt x="164403" y="251116"/>
                </a:lnTo>
                <a:lnTo>
                  <a:pt x="251447" y="351179"/>
                </a:lnTo>
                <a:lnTo>
                  <a:pt x="251447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5" name="Text 3"/>
          <p:cNvSpPr/>
          <p:nvPr/>
        </p:nvSpPr>
        <p:spPr>
          <a:xfrm>
            <a:off x="11445242" y="260332"/>
            <a:ext cx="251447" cy="3511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533320" y="380943"/>
            <a:ext cx="356570" cy="356570"/>
          </a:xfrm>
          <a:custGeom>
            <a:avLst/>
            <a:gdLst/>
            <a:ahLst/>
            <a:cxnLst/>
            <a:rect l="l" t="t" r="r" b="b"/>
            <a:pathLst>
              <a:path w="356570" h="356570">
                <a:moveTo>
                  <a:pt x="178285" y="0"/>
                </a:moveTo>
                <a:lnTo>
                  <a:pt x="149366" y="2333"/>
                </a:lnTo>
                <a:lnTo>
                  <a:pt x="121933" y="9089"/>
                </a:lnTo>
                <a:lnTo>
                  <a:pt x="96352" y="19899"/>
                </a:lnTo>
                <a:lnTo>
                  <a:pt x="72992" y="34398"/>
                </a:lnTo>
                <a:lnTo>
                  <a:pt x="52218" y="52218"/>
                </a:lnTo>
                <a:lnTo>
                  <a:pt x="34398" y="72992"/>
                </a:lnTo>
                <a:lnTo>
                  <a:pt x="19899" y="96352"/>
                </a:lnTo>
                <a:lnTo>
                  <a:pt x="9089" y="121933"/>
                </a:lnTo>
                <a:lnTo>
                  <a:pt x="2333" y="149366"/>
                </a:lnTo>
                <a:lnTo>
                  <a:pt x="0" y="178285"/>
                </a:lnTo>
                <a:lnTo>
                  <a:pt x="2333" y="207204"/>
                </a:lnTo>
                <a:lnTo>
                  <a:pt x="9089" y="234637"/>
                </a:lnTo>
                <a:lnTo>
                  <a:pt x="19899" y="260217"/>
                </a:lnTo>
                <a:lnTo>
                  <a:pt x="34398" y="283578"/>
                </a:lnTo>
                <a:lnTo>
                  <a:pt x="52218" y="304352"/>
                </a:lnTo>
                <a:lnTo>
                  <a:pt x="72992" y="322171"/>
                </a:lnTo>
                <a:lnTo>
                  <a:pt x="96352" y="336670"/>
                </a:lnTo>
                <a:lnTo>
                  <a:pt x="121933" y="347481"/>
                </a:lnTo>
                <a:lnTo>
                  <a:pt x="149366" y="354236"/>
                </a:lnTo>
                <a:lnTo>
                  <a:pt x="178285" y="356570"/>
                </a:lnTo>
                <a:lnTo>
                  <a:pt x="207204" y="354236"/>
                </a:lnTo>
                <a:lnTo>
                  <a:pt x="234637" y="347481"/>
                </a:lnTo>
                <a:lnTo>
                  <a:pt x="260217" y="336670"/>
                </a:lnTo>
                <a:lnTo>
                  <a:pt x="283578" y="322171"/>
                </a:lnTo>
                <a:lnTo>
                  <a:pt x="304352" y="304352"/>
                </a:lnTo>
                <a:lnTo>
                  <a:pt x="322171" y="283578"/>
                </a:lnTo>
                <a:lnTo>
                  <a:pt x="336670" y="260217"/>
                </a:lnTo>
                <a:lnTo>
                  <a:pt x="347481" y="234637"/>
                </a:lnTo>
                <a:lnTo>
                  <a:pt x="354236" y="207204"/>
                </a:lnTo>
                <a:lnTo>
                  <a:pt x="356570" y="178285"/>
                </a:lnTo>
                <a:lnTo>
                  <a:pt x="354236" y="149366"/>
                </a:lnTo>
                <a:lnTo>
                  <a:pt x="347481" y="121933"/>
                </a:lnTo>
                <a:lnTo>
                  <a:pt x="336670" y="96352"/>
                </a:lnTo>
                <a:lnTo>
                  <a:pt x="322171" y="72992"/>
                </a:lnTo>
                <a:lnTo>
                  <a:pt x="304352" y="52218"/>
                </a:lnTo>
                <a:lnTo>
                  <a:pt x="283578" y="34398"/>
                </a:lnTo>
                <a:lnTo>
                  <a:pt x="260217" y="19899"/>
                </a:lnTo>
                <a:lnTo>
                  <a:pt x="234637" y="9089"/>
                </a:lnTo>
                <a:lnTo>
                  <a:pt x="207204" y="2333"/>
                </a:lnTo>
                <a:lnTo>
                  <a:pt x="178285" y="0"/>
                </a:lnTo>
                <a:close/>
              </a:path>
            </a:pathLst>
          </a:custGeom>
          <a:solidFill>
            <a:srgbClr val="DDF100"/>
          </a:solidFill>
          <a:ln/>
        </p:spPr>
      </p:sp>
      <p:sp>
        <p:nvSpPr>
          <p:cNvPr id="7" name="Text 5"/>
          <p:cNvSpPr/>
          <p:nvPr/>
        </p:nvSpPr>
        <p:spPr>
          <a:xfrm>
            <a:off x="533320" y="380943"/>
            <a:ext cx="356570" cy="3565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8" name="Image 0" descr="https://kimi-img.moonshot.cn/pub/slides/slides_tmpl/image/25-08-27-19:58:43-d2nf5sp8bjvh7rlivvk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70" y="5670152"/>
            <a:ext cx="3171856" cy="717500"/>
          </a:xfrm>
          <a:prstGeom prst="rect">
            <a:avLst/>
          </a:prstGeom>
        </p:spPr>
      </p:pic>
      <p:pic>
        <p:nvPicPr>
          <p:cNvPr id="9" name="Image 1" descr="https://kimi-img.moonshot.cn/pub/slides/slides_tmpl/image/25-08-27-19:58:43-d2nf5sp8bjvh7rlivvk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9220" y="5658722"/>
            <a:ext cx="3428759" cy="717500"/>
          </a:xfrm>
          <a:prstGeom prst="rect">
            <a:avLst/>
          </a:prstGeom>
        </p:spPr>
      </p:pic>
      <p:pic>
        <p:nvPicPr>
          <p:cNvPr id="10" name="Image 2" descr="https://kimi-img.moonshot.cn/pub/slides/slides_tmpl/image/25-08-27-19:58:43-d2nf5sp8bjvh7rlivvl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8161" y="5658722"/>
            <a:ext cx="3428759" cy="717500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2541585" y="514412"/>
            <a:ext cx="8831571" cy="13234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Преимущества: соответствие, скорость, гибкость, опыт</a:t>
            </a:r>
            <a:endParaRPr lang="en-US" sz="1600" dirty="0"/>
          </a:p>
        </p:txBody>
      </p:sp>
      <p:pic>
        <p:nvPicPr>
          <p:cNvPr id="12" name="Image 3" descr="https://kimi-img.moonshot.cn/pub/slides/slides_tmpl/image/25-08-27-19:58:43-d2nf5sp8bjvh7rlivvl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61715" y="5334000"/>
            <a:ext cx="267970" cy="262255"/>
          </a:xfrm>
          <a:prstGeom prst="rect">
            <a:avLst/>
          </a:prstGeom>
        </p:spPr>
      </p:pic>
      <p:pic>
        <p:nvPicPr>
          <p:cNvPr id="13" name="Image 4" descr="https://kimi-img.moonshot.cn/pub/slides/slides_tmpl/image/25-08-27-19:58:43-d2nf5sp8bjvh7rlivvl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2515" y="5322570"/>
            <a:ext cx="267970" cy="262255"/>
          </a:xfrm>
          <a:prstGeom prst="rect">
            <a:avLst/>
          </a:prstGeom>
        </p:spPr>
      </p:pic>
      <p:pic>
        <p:nvPicPr>
          <p:cNvPr id="14" name="Image 5" descr="https://kimi-img.moonshot.cn/pub/slides/slides_tmpl/image/25-08-27-19:58:43-d2nf5sp8bjvh7rlivvl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9025" y="5322570"/>
            <a:ext cx="267970" cy="262255"/>
          </a:xfrm>
          <a:prstGeom prst="rect">
            <a:avLst/>
          </a:prstGeom>
        </p:spPr>
      </p:pic>
      <p:pic>
        <p:nvPicPr>
          <p:cNvPr id="15" name="Image 6" descr="https://kimi-img.moonshot.cn/pub/slides/slides_tmpl/image/25-08-27-19:58:42-d2nf5sh8bjvh7rlivvg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605" y="2174875"/>
            <a:ext cx="550545" cy="581660"/>
          </a:xfrm>
          <a:prstGeom prst="rect">
            <a:avLst/>
          </a:prstGeom>
        </p:spPr>
      </p:pic>
      <p:pic>
        <p:nvPicPr>
          <p:cNvPr id="16" name="Image 7" descr="https://kimi-img.moonshot.cn/pub/slides/slides_tmpl/image/25-08-27-19:58:43-d2nf5sp8bjvh7rlivvn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14690" y="2163445"/>
            <a:ext cx="690880" cy="581025"/>
          </a:xfrm>
          <a:prstGeom prst="rect">
            <a:avLst/>
          </a:prstGeom>
        </p:spPr>
      </p:pic>
      <p:pic>
        <p:nvPicPr>
          <p:cNvPr id="17" name="Image 8" descr="https://kimi-img.moonshot.cn/pub/slides/slides_tmpl/image/25-08-27-19:58:43-d2nf5sp8bjvh7rlivvj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5800" y="2163445"/>
            <a:ext cx="676910" cy="581660"/>
          </a:xfrm>
          <a:prstGeom prst="rect">
            <a:avLst/>
          </a:prstGeom>
        </p:spPr>
      </p:pic>
      <p:pic>
        <p:nvPicPr>
          <p:cNvPr id="18" name="Image 9" descr="https://kimi-img.moonshot.cn/pub/slides/slides_tmpl/image/25-08-27-19:58:43-d2nf5sp8bjvh7rlivvmg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8600" y="2289810"/>
            <a:ext cx="152400" cy="4096385"/>
          </a:xfrm>
          <a:prstGeom prst="rect">
            <a:avLst/>
          </a:prstGeom>
        </p:spPr>
      </p:pic>
      <p:pic>
        <p:nvPicPr>
          <p:cNvPr id="19" name="Image 10" descr="https://kimi-img.moonshot.cn/pub/slides/slides_tmpl/image/25-08-27-19:58:43-d2nf5sp8bjvh7rlivvmg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6690" y="2301240"/>
            <a:ext cx="152400" cy="4096385"/>
          </a:xfrm>
          <a:prstGeom prst="rect">
            <a:avLst/>
          </a:prstGeom>
        </p:spPr>
      </p:pic>
      <p:sp>
        <p:nvSpPr>
          <p:cNvPr id="20" name="Text 7"/>
          <p:cNvSpPr/>
          <p:nvPr/>
        </p:nvSpPr>
        <p:spPr>
          <a:xfrm>
            <a:off x="1312029" y="2204565"/>
            <a:ext cx="2034463" cy="64633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Полное соответствие 223-ФЗ</a:t>
            </a:r>
            <a:endParaRPr lang="en-US" sz="1600" dirty="0"/>
          </a:p>
        </p:txBody>
      </p:sp>
      <p:sp>
        <p:nvSpPr>
          <p:cNvPr id="21" name="Text 8"/>
          <p:cNvSpPr/>
          <p:nvPr/>
        </p:nvSpPr>
        <p:spPr>
          <a:xfrm>
            <a:off x="591820" y="3075623"/>
            <a:ext cx="3267710" cy="20612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Решение обеспечивает полное соответствие 223-ФЗ, минимизирует риски и нагрузку на заказчика.</a:t>
            </a:r>
            <a:endParaRPr lang="en-US" sz="1600" dirty="0"/>
          </a:p>
        </p:txBody>
      </p:sp>
      <p:sp>
        <p:nvSpPr>
          <p:cNvPr id="22" name="Text 9"/>
          <p:cNvSpPr/>
          <p:nvPr/>
        </p:nvSpPr>
        <p:spPr>
          <a:xfrm>
            <a:off x="5228096" y="2172730"/>
            <a:ext cx="2034463" cy="64633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Скорость и гибкость</a:t>
            </a:r>
            <a:endParaRPr lang="en-US" sz="1600" dirty="0"/>
          </a:p>
        </p:txBody>
      </p:sp>
      <p:sp>
        <p:nvSpPr>
          <p:cNvPr id="23" name="Text 10"/>
          <p:cNvSpPr/>
          <p:nvPr/>
        </p:nvSpPr>
        <p:spPr>
          <a:xfrm>
            <a:off x="4413250" y="3064193"/>
            <a:ext cx="3267710" cy="20612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Поддерживает научные, инновационные и стандартные закупки, запускается за 30 дней.</a:t>
            </a:r>
            <a:endParaRPr lang="en-US" sz="1600" dirty="0"/>
          </a:p>
        </p:txBody>
      </p:sp>
      <p:sp>
        <p:nvSpPr>
          <p:cNvPr id="24" name="Text 11"/>
          <p:cNvSpPr/>
          <p:nvPr/>
        </p:nvSpPr>
        <p:spPr>
          <a:xfrm>
            <a:off x="9078606" y="2172729"/>
            <a:ext cx="2034463" cy="64633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Опыт работы</a:t>
            </a:r>
            <a:endParaRPr lang="en-US" sz="1600" dirty="0"/>
          </a:p>
        </p:txBody>
      </p:sp>
      <p:sp>
        <p:nvSpPr>
          <p:cNvPr id="25" name="Text 12"/>
          <p:cNvSpPr/>
          <p:nvPr/>
        </p:nvSpPr>
        <p:spPr>
          <a:xfrm>
            <a:off x="8278495" y="3064193"/>
            <a:ext cx="3267710" cy="20612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Подкреплено опытом работы с государственными и научными организациями, что снижает барьеры внедрения.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kimi-img.moonshot.cn/pub/slides/slides_tmpl/image/25-08-27-19:58:42-d2nf5sh8bjvh7rlivvg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635"/>
            <a:ext cx="11734800" cy="4187825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10908665" y="323850"/>
            <a:ext cx="353695" cy="494665"/>
          </a:xfrm>
          <a:custGeom>
            <a:avLst/>
            <a:gdLst/>
            <a:ahLst/>
            <a:cxnLst/>
            <a:rect l="l" t="t" r="r" b="b"/>
            <a:pathLst>
              <a:path w="353695" h="494665">
                <a:moveTo>
                  <a:pt x="353695" y="0"/>
                </a:moveTo>
                <a:lnTo>
                  <a:pt x="0" y="0"/>
                </a:lnTo>
                <a:lnTo>
                  <a:pt x="0" y="353710"/>
                </a:lnTo>
                <a:lnTo>
                  <a:pt x="231258" y="353710"/>
                </a:lnTo>
                <a:lnTo>
                  <a:pt x="353695" y="494665"/>
                </a:lnTo>
                <a:lnTo>
                  <a:pt x="353695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4" name="Text 1"/>
          <p:cNvSpPr/>
          <p:nvPr/>
        </p:nvSpPr>
        <p:spPr>
          <a:xfrm>
            <a:off x="10908665" y="323850"/>
            <a:ext cx="353695" cy="4946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5" name="Shape 2"/>
          <p:cNvSpPr/>
          <p:nvPr/>
        </p:nvSpPr>
        <p:spPr>
          <a:xfrm>
            <a:off x="11342370" y="323850"/>
            <a:ext cx="353695" cy="494665"/>
          </a:xfrm>
          <a:custGeom>
            <a:avLst/>
            <a:gdLst/>
            <a:ahLst/>
            <a:cxnLst/>
            <a:rect l="l" t="t" r="r" b="b"/>
            <a:pathLst>
              <a:path w="353695" h="494665">
                <a:moveTo>
                  <a:pt x="353695" y="0"/>
                </a:moveTo>
                <a:lnTo>
                  <a:pt x="0" y="0"/>
                </a:lnTo>
                <a:lnTo>
                  <a:pt x="0" y="353710"/>
                </a:lnTo>
                <a:lnTo>
                  <a:pt x="231258" y="353710"/>
                </a:lnTo>
                <a:lnTo>
                  <a:pt x="353695" y="494665"/>
                </a:lnTo>
                <a:lnTo>
                  <a:pt x="353695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6" name="Text 3"/>
          <p:cNvSpPr/>
          <p:nvPr/>
        </p:nvSpPr>
        <p:spPr>
          <a:xfrm>
            <a:off x="11342370" y="323850"/>
            <a:ext cx="353695" cy="4946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7" name="Text 4"/>
          <p:cNvSpPr/>
          <p:nvPr/>
        </p:nvSpPr>
        <p:spPr>
          <a:xfrm>
            <a:off x="2438541" y="1219482"/>
            <a:ext cx="7077156" cy="707886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Готовы адаптировать решение под специфику института</a:t>
            </a:r>
            <a:endParaRPr lang="en-US" sz="1600" dirty="0"/>
          </a:p>
        </p:txBody>
      </p:sp>
      <p:pic>
        <p:nvPicPr>
          <p:cNvPr id="8" name="Image 1" descr="https://kimi-img.moonshot.cn/pub/slides/slides_tmpl/image/25-08-27-19:58:42-d2nf5sh8bjvh7rlivvg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514600"/>
            <a:ext cx="1269365" cy="1341120"/>
          </a:xfrm>
          <a:prstGeom prst="rect">
            <a:avLst/>
          </a:prstGeom>
        </p:spPr>
      </p:pic>
      <p:pic>
        <p:nvPicPr>
          <p:cNvPr id="9" name="Image 2" descr="https://kimi-img.moonshot.cn/pub/slides/slides_tmpl/image/25-08-27-19:58:42-d2nf5sh8bjvh7rlivvh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2614295"/>
            <a:ext cx="1461135" cy="124714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807779" y="2723241"/>
            <a:ext cx="3636579" cy="107721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Адаптация под специфику</a:t>
            </a:r>
            <a:endParaRPr lang="en-US" sz="1600" dirty="0"/>
          </a:p>
        </p:txBody>
      </p:sp>
      <p:sp>
        <p:nvSpPr>
          <p:cNvPr id="11" name="Text 6"/>
          <p:cNvSpPr/>
          <p:nvPr/>
        </p:nvSpPr>
        <p:spPr>
          <a:xfrm>
            <a:off x="709448" y="4299199"/>
            <a:ext cx="4871545" cy="13234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Команда готова обсудить детали, провести предпроектный аудит и адаптировать функционал под уникальные процессы НИЦ «Курчатовский институт».</a:t>
            </a:r>
            <a:endParaRPr lang="en-US" sz="1600" dirty="0"/>
          </a:p>
        </p:txBody>
      </p:sp>
      <p:sp>
        <p:nvSpPr>
          <p:cNvPr id="12" name="Text 7"/>
          <p:cNvSpPr/>
          <p:nvPr/>
        </p:nvSpPr>
        <p:spPr>
          <a:xfrm>
            <a:off x="7709340" y="2723241"/>
            <a:ext cx="3636579" cy="107721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Обучение и поддержка</a:t>
            </a:r>
            <a:endParaRPr lang="en-US" sz="1600" dirty="0"/>
          </a:p>
        </p:txBody>
      </p:sp>
      <p:sp>
        <p:nvSpPr>
          <p:cNvPr id="13" name="Text 8"/>
          <p:cNvSpPr/>
          <p:nvPr/>
        </p:nvSpPr>
        <p:spPr>
          <a:xfrm>
            <a:off x="6611009" y="4299199"/>
            <a:ext cx="4871545" cy="13234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Обеспечить обучение пользователей и оперативную поддержку на старте, чтобы запуск прошёл гладко и принёс ожидаемую экономию времени и средств.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213475" y="1279525"/>
            <a:ext cx="5495925" cy="1042670"/>
          </a:xfrm>
          <a:custGeom>
            <a:avLst/>
            <a:gdLst/>
            <a:ahLst/>
            <a:cxnLst/>
            <a:rect l="l" t="t" r="r" b="b"/>
            <a:pathLst>
              <a:path w="5495925" h="1042670">
                <a:moveTo>
                  <a:pt x="5495925" y="0"/>
                </a:moveTo>
                <a:lnTo>
                  <a:pt x="0" y="0"/>
                </a:lnTo>
                <a:lnTo>
                  <a:pt x="0" y="1042670"/>
                </a:lnTo>
                <a:lnTo>
                  <a:pt x="5495925" y="1042670"/>
                </a:lnTo>
                <a:lnTo>
                  <a:pt x="5495925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3" name="Text 1"/>
          <p:cNvSpPr/>
          <p:nvPr/>
        </p:nvSpPr>
        <p:spPr>
          <a:xfrm>
            <a:off x="6213475" y="1279525"/>
            <a:ext cx="5495925" cy="10426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6213475" y="4012565"/>
            <a:ext cx="5495925" cy="1042670"/>
          </a:xfrm>
          <a:custGeom>
            <a:avLst/>
            <a:gdLst/>
            <a:ahLst/>
            <a:cxnLst/>
            <a:rect l="l" t="t" r="r" b="b"/>
            <a:pathLst>
              <a:path w="5495925" h="1042670">
                <a:moveTo>
                  <a:pt x="5495925" y="0"/>
                </a:moveTo>
                <a:lnTo>
                  <a:pt x="0" y="0"/>
                </a:lnTo>
                <a:lnTo>
                  <a:pt x="0" y="1042670"/>
                </a:lnTo>
                <a:lnTo>
                  <a:pt x="5495925" y="1042670"/>
                </a:lnTo>
                <a:lnTo>
                  <a:pt x="5495925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5" name="Text 3"/>
          <p:cNvSpPr/>
          <p:nvPr/>
        </p:nvSpPr>
        <p:spPr>
          <a:xfrm>
            <a:off x="6213475" y="4012565"/>
            <a:ext cx="5495925" cy="10426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6213181" y="2645961"/>
            <a:ext cx="5495642" cy="1042755"/>
          </a:xfrm>
          <a:custGeom>
            <a:avLst/>
            <a:gdLst/>
            <a:ahLst/>
            <a:cxnLst/>
            <a:rect l="l" t="t" r="r" b="b"/>
            <a:pathLst>
              <a:path w="5495642" h="1042755">
                <a:moveTo>
                  <a:pt x="5495642" y="1042755"/>
                </a:moveTo>
                <a:lnTo>
                  <a:pt x="0" y="1042755"/>
                </a:lnTo>
                <a:lnTo>
                  <a:pt x="0" y="0"/>
                </a:lnTo>
                <a:lnTo>
                  <a:pt x="5495642" y="0"/>
                </a:lnTo>
                <a:lnTo>
                  <a:pt x="5495642" y="104275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41910">
            <a:solidFill>
              <a:srgbClr val="010101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6213181" y="2645961"/>
            <a:ext cx="5495642" cy="104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6213181" y="5378694"/>
            <a:ext cx="5495642" cy="1042755"/>
          </a:xfrm>
          <a:custGeom>
            <a:avLst/>
            <a:gdLst/>
            <a:ahLst/>
            <a:cxnLst/>
            <a:rect l="l" t="t" r="r" b="b"/>
            <a:pathLst>
              <a:path w="5495642" h="1042755">
                <a:moveTo>
                  <a:pt x="5495642" y="1042755"/>
                </a:moveTo>
                <a:lnTo>
                  <a:pt x="0" y="1042755"/>
                </a:lnTo>
                <a:lnTo>
                  <a:pt x="0" y="0"/>
                </a:lnTo>
                <a:lnTo>
                  <a:pt x="5495642" y="0"/>
                </a:lnTo>
                <a:lnTo>
                  <a:pt x="5495642" y="1042755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41910">
            <a:solidFill>
              <a:srgbClr val="010101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6213181" y="5378694"/>
            <a:ext cx="5495642" cy="104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10988687" y="5669145"/>
            <a:ext cx="497503" cy="497503"/>
          </a:xfrm>
          <a:custGeom>
            <a:avLst/>
            <a:gdLst/>
            <a:ahLst/>
            <a:cxnLst/>
            <a:rect l="l" t="t" r="r" b="b"/>
            <a:pathLst>
              <a:path w="497503" h="497503">
                <a:moveTo>
                  <a:pt x="248748" y="0"/>
                </a:moveTo>
                <a:lnTo>
                  <a:pt x="219739" y="1673"/>
                </a:lnTo>
                <a:lnTo>
                  <a:pt x="191712" y="6569"/>
                </a:lnTo>
                <a:lnTo>
                  <a:pt x="164855" y="14501"/>
                </a:lnTo>
                <a:lnTo>
                  <a:pt x="139355" y="25283"/>
                </a:lnTo>
                <a:lnTo>
                  <a:pt x="115397" y="38727"/>
                </a:lnTo>
                <a:lnTo>
                  <a:pt x="93169" y="54647"/>
                </a:lnTo>
                <a:lnTo>
                  <a:pt x="72857" y="72858"/>
                </a:lnTo>
                <a:lnTo>
                  <a:pt x="54647" y="93170"/>
                </a:lnTo>
                <a:lnTo>
                  <a:pt x="38727" y="115398"/>
                </a:lnTo>
                <a:lnTo>
                  <a:pt x="25283" y="139356"/>
                </a:lnTo>
                <a:lnTo>
                  <a:pt x="14501" y="164857"/>
                </a:lnTo>
                <a:lnTo>
                  <a:pt x="6569" y="191715"/>
                </a:lnTo>
                <a:lnTo>
                  <a:pt x="1673" y="219741"/>
                </a:lnTo>
                <a:lnTo>
                  <a:pt x="0" y="248752"/>
                </a:lnTo>
                <a:lnTo>
                  <a:pt x="1673" y="277761"/>
                </a:lnTo>
                <a:lnTo>
                  <a:pt x="6569" y="305788"/>
                </a:lnTo>
                <a:lnTo>
                  <a:pt x="14501" y="332645"/>
                </a:lnTo>
                <a:lnTo>
                  <a:pt x="25283" y="358146"/>
                </a:lnTo>
                <a:lnTo>
                  <a:pt x="38727" y="382104"/>
                </a:lnTo>
                <a:lnTo>
                  <a:pt x="54647" y="404333"/>
                </a:lnTo>
                <a:lnTo>
                  <a:pt x="72857" y="424646"/>
                </a:lnTo>
                <a:lnTo>
                  <a:pt x="93169" y="442855"/>
                </a:lnTo>
                <a:lnTo>
                  <a:pt x="115397" y="458775"/>
                </a:lnTo>
                <a:lnTo>
                  <a:pt x="139355" y="472220"/>
                </a:lnTo>
                <a:lnTo>
                  <a:pt x="164855" y="483001"/>
                </a:lnTo>
                <a:lnTo>
                  <a:pt x="191712" y="490933"/>
                </a:lnTo>
                <a:lnTo>
                  <a:pt x="219739" y="495829"/>
                </a:lnTo>
                <a:lnTo>
                  <a:pt x="248748" y="497503"/>
                </a:lnTo>
                <a:lnTo>
                  <a:pt x="277759" y="495829"/>
                </a:lnTo>
                <a:lnTo>
                  <a:pt x="305786" y="490933"/>
                </a:lnTo>
                <a:lnTo>
                  <a:pt x="332644" y="483001"/>
                </a:lnTo>
                <a:lnTo>
                  <a:pt x="358146" y="472220"/>
                </a:lnTo>
                <a:lnTo>
                  <a:pt x="382104" y="458775"/>
                </a:lnTo>
                <a:lnTo>
                  <a:pt x="404333" y="442855"/>
                </a:lnTo>
                <a:lnTo>
                  <a:pt x="424646" y="424646"/>
                </a:lnTo>
                <a:lnTo>
                  <a:pt x="442855" y="404333"/>
                </a:lnTo>
                <a:lnTo>
                  <a:pt x="458776" y="382104"/>
                </a:lnTo>
                <a:lnTo>
                  <a:pt x="472220" y="358146"/>
                </a:lnTo>
                <a:lnTo>
                  <a:pt x="483002" y="332645"/>
                </a:lnTo>
                <a:lnTo>
                  <a:pt x="490934" y="305788"/>
                </a:lnTo>
                <a:lnTo>
                  <a:pt x="495829" y="277761"/>
                </a:lnTo>
                <a:lnTo>
                  <a:pt x="497503" y="248752"/>
                </a:lnTo>
                <a:lnTo>
                  <a:pt x="495829" y="219741"/>
                </a:lnTo>
                <a:lnTo>
                  <a:pt x="490934" y="191715"/>
                </a:lnTo>
                <a:lnTo>
                  <a:pt x="483002" y="164857"/>
                </a:lnTo>
                <a:lnTo>
                  <a:pt x="472220" y="139356"/>
                </a:lnTo>
                <a:lnTo>
                  <a:pt x="458776" y="115398"/>
                </a:lnTo>
                <a:lnTo>
                  <a:pt x="442855" y="93170"/>
                </a:lnTo>
                <a:lnTo>
                  <a:pt x="424646" y="72858"/>
                </a:lnTo>
                <a:lnTo>
                  <a:pt x="404333" y="54647"/>
                </a:lnTo>
                <a:lnTo>
                  <a:pt x="382104" y="38727"/>
                </a:lnTo>
                <a:lnTo>
                  <a:pt x="358146" y="25283"/>
                </a:lnTo>
                <a:lnTo>
                  <a:pt x="332644" y="14501"/>
                </a:lnTo>
                <a:lnTo>
                  <a:pt x="305786" y="6569"/>
                </a:lnTo>
                <a:lnTo>
                  <a:pt x="277759" y="1673"/>
                </a:lnTo>
                <a:lnTo>
                  <a:pt x="248748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11" name="Text 9"/>
          <p:cNvSpPr/>
          <p:nvPr/>
        </p:nvSpPr>
        <p:spPr>
          <a:xfrm>
            <a:off x="10988687" y="5669145"/>
            <a:ext cx="497503" cy="497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11076411" y="5794957"/>
            <a:ext cx="357340" cy="239510"/>
          </a:xfrm>
          <a:custGeom>
            <a:avLst/>
            <a:gdLst/>
            <a:ahLst/>
            <a:cxnLst/>
            <a:rect l="l" t="t" r="r" b="b"/>
            <a:pathLst>
              <a:path w="357340" h="239510">
                <a:moveTo>
                  <a:pt x="123213" y="0"/>
                </a:moveTo>
                <a:lnTo>
                  <a:pt x="0" y="123211"/>
                </a:lnTo>
                <a:lnTo>
                  <a:pt x="123562" y="239510"/>
                </a:lnTo>
                <a:lnTo>
                  <a:pt x="145997" y="215678"/>
                </a:lnTo>
                <a:lnTo>
                  <a:pt x="61286" y="135945"/>
                </a:lnTo>
                <a:lnTo>
                  <a:pt x="357340" y="135945"/>
                </a:lnTo>
                <a:lnTo>
                  <a:pt x="357340" y="103216"/>
                </a:lnTo>
                <a:lnTo>
                  <a:pt x="66280" y="103216"/>
                </a:lnTo>
                <a:lnTo>
                  <a:pt x="146352" y="23140"/>
                </a:lnTo>
                <a:lnTo>
                  <a:pt x="123213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3" name="Text 11"/>
          <p:cNvSpPr/>
          <p:nvPr/>
        </p:nvSpPr>
        <p:spPr>
          <a:xfrm>
            <a:off x="11076411" y="5794957"/>
            <a:ext cx="357340" cy="23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10988686" y="2921586"/>
            <a:ext cx="497503" cy="497503"/>
          </a:xfrm>
          <a:custGeom>
            <a:avLst/>
            <a:gdLst/>
            <a:ahLst/>
            <a:cxnLst/>
            <a:rect l="l" t="t" r="r" b="b"/>
            <a:pathLst>
              <a:path w="497503" h="497503">
                <a:moveTo>
                  <a:pt x="248748" y="0"/>
                </a:moveTo>
                <a:lnTo>
                  <a:pt x="219739" y="1674"/>
                </a:lnTo>
                <a:lnTo>
                  <a:pt x="191712" y="6570"/>
                </a:lnTo>
                <a:lnTo>
                  <a:pt x="164855" y="14502"/>
                </a:lnTo>
                <a:lnTo>
                  <a:pt x="139355" y="25284"/>
                </a:lnTo>
                <a:lnTo>
                  <a:pt x="115397" y="38728"/>
                </a:lnTo>
                <a:lnTo>
                  <a:pt x="93169" y="54650"/>
                </a:lnTo>
                <a:lnTo>
                  <a:pt x="72857" y="72860"/>
                </a:lnTo>
                <a:lnTo>
                  <a:pt x="54647" y="93172"/>
                </a:lnTo>
                <a:lnTo>
                  <a:pt x="38727" y="115401"/>
                </a:lnTo>
                <a:lnTo>
                  <a:pt x="25283" y="139360"/>
                </a:lnTo>
                <a:lnTo>
                  <a:pt x="14501" y="164861"/>
                </a:lnTo>
                <a:lnTo>
                  <a:pt x="6569" y="191718"/>
                </a:lnTo>
                <a:lnTo>
                  <a:pt x="1673" y="219745"/>
                </a:lnTo>
                <a:lnTo>
                  <a:pt x="0" y="248755"/>
                </a:lnTo>
                <a:lnTo>
                  <a:pt x="1673" y="277764"/>
                </a:lnTo>
                <a:lnTo>
                  <a:pt x="6569" y="305791"/>
                </a:lnTo>
                <a:lnTo>
                  <a:pt x="14501" y="332648"/>
                </a:lnTo>
                <a:lnTo>
                  <a:pt x="25283" y="358148"/>
                </a:lnTo>
                <a:lnTo>
                  <a:pt x="38727" y="382106"/>
                </a:lnTo>
                <a:lnTo>
                  <a:pt x="54647" y="404334"/>
                </a:lnTo>
                <a:lnTo>
                  <a:pt x="72857" y="424646"/>
                </a:lnTo>
                <a:lnTo>
                  <a:pt x="93169" y="442856"/>
                </a:lnTo>
                <a:lnTo>
                  <a:pt x="115397" y="458776"/>
                </a:lnTo>
                <a:lnTo>
                  <a:pt x="139355" y="472220"/>
                </a:lnTo>
                <a:lnTo>
                  <a:pt x="164855" y="483002"/>
                </a:lnTo>
                <a:lnTo>
                  <a:pt x="191712" y="490934"/>
                </a:lnTo>
                <a:lnTo>
                  <a:pt x="219739" y="495829"/>
                </a:lnTo>
                <a:lnTo>
                  <a:pt x="248748" y="497503"/>
                </a:lnTo>
                <a:lnTo>
                  <a:pt x="277759" y="495829"/>
                </a:lnTo>
                <a:lnTo>
                  <a:pt x="305786" y="490934"/>
                </a:lnTo>
                <a:lnTo>
                  <a:pt x="332645" y="483002"/>
                </a:lnTo>
                <a:lnTo>
                  <a:pt x="358146" y="472220"/>
                </a:lnTo>
                <a:lnTo>
                  <a:pt x="382104" y="458776"/>
                </a:lnTo>
                <a:lnTo>
                  <a:pt x="404333" y="442856"/>
                </a:lnTo>
                <a:lnTo>
                  <a:pt x="424646" y="424646"/>
                </a:lnTo>
                <a:lnTo>
                  <a:pt x="442855" y="404334"/>
                </a:lnTo>
                <a:lnTo>
                  <a:pt x="458776" y="382106"/>
                </a:lnTo>
                <a:lnTo>
                  <a:pt x="472220" y="358148"/>
                </a:lnTo>
                <a:lnTo>
                  <a:pt x="483002" y="332648"/>
                </a:lnTo>
                <a:lnTo>
                  <a:pt x="490934" y="305791"/>
                </a:lnTo>
                <a:lnTo>
                  <a:pt x="495829" y="277764"/>
                </a:lnTo>
                <a:lnTo>
                  <a:pt x="497503" y="248755"/>
                </a:lnTo>
                <a:lnTo>
                  <a:pt x="495829" y="219745"/>
                </a:lnTo>
                <a:lnTo>
                  <a:pt x="490934" y="191718"/>
                </a:lnTo>
                <a:lnTo>
                  <a:pt x="483002" y="164861"/>
                </a:lnTo>
                <a:lnTo>
                  <a:pt x="472220" y="139360"/>
                </a:lnTo>
                <a:lnTo>
                  <a:pt x="458776" y="115401"/>
                </a:lnTo>
                <a:lnTo>
                  <a:pt x="442855" y="93172"/>
                </a:lnTo>
                <a:lnTo>
                  <a:pt x="424646" y="72860"/>
                </a:lnTo>
                <a:lnTo>
                  <a:pt x="404333" y="54650"/>
                </a:lnTo>
                <a:lnTo>
                  <a:pt x="382104" y="38728"/>
                </a:lnTo>
                <a:lnTo>
                  <a:pt x="358146" y="25284"/>
                </a:lnTo>
                <a:lnTo>
                  <a:pt x="332645" y="14502"/>
                </a:lnTo>
                <a:lnTo>
                  <a:pt x="305786" y="6570"/>
                </a:lnTo>
                <a:lnTo>
                  <a:pt x="277759" y="1674"/>
                </a:lnTo>
                <a:lnTo>
                  <a:pt x="248748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15" name="Text 13"/>
          <p:cNvSpPr/>
          <p:nvPr/>
        </p:nvSpPr>
        <p:spPr>
          <a:xfrm>
            <a:off x="10988686" y="2921586"/>
            <a:ext cx="497503" cy="4975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11076410" y="3047403"/>
            <a:ext cx="357340" cy="239510"/>
          </a:xfrm>
          <a:custGeom>
            <a:avLst/>
            <a:gdLst/>
            <a:ahLst/>
            <a:cxnLst/>
            <a:rect l="l" t="t" r="r" b="b"/>
            <a:pathLst>
              <a:path w="357340" h="239510">
                <a:moveTo>
                  <a:pt x="123213" y="0"/>
                </a:moveTo>
                <a:lnTo>
                  <a:pt x="0" y="123211"/>
                </a:lnTo>
                <a:lnTo>
                  <a:pt x="123562" y="239510"/>
                </a:lnTo>
                <a:lnTo>
                  <a:pt x="145997" y="215678"/>
                </a:lnTo>
                <a:lnTo>
                  <a:pt x="61286" y="135945"/>
                </a:lnTo>
                <a:lnTo>
                  <a:pt x="357340" y="135945"/>
                </a:lnTo>
                <a:lnTo>
                  <a:pt x="357340" y="103216"/>
                </a:lnTo>
                <a:lnTo>
                  <a:pt x="66280" y="103216"/>
                </a:lnTo>
                <a:lnTo>
                  <a:pt x="146352" y="23140"/>
                </a:lnTo>
                <a:lnTo>
                  <a:pt x="123213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7" name="Text 15"/>
          <p:cNvSpPr/>
          <p:nvPr/>
        </p:nvSpPr>
        <p:spPr>
          <a:xfrm>
            <a:off x="11076410" y="3047403"/>
            <a:ext cx="357340" cy="23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10908962" y="431770"/>
            <a:ext cx="353874" cy="494808"/>
          </a:xfrm>
          <a:custGeom>
            <a:avLst/>
            <a:gdLst/>
            <a:ahLst/>
            <a:cxnLst/>
            <a:rect l="l" t="t" r="r" b="b"/>
            <a:pathLst>
              <a:path w="353874" h="494808">
                <a:moveTo>
                  <a:pt x="353874" y="0"/>
                </a:moveTo>
                <a:lnTo>
                  <a:pt x="0" y="0"/>
                </a:lnTo>
                <a:lnTo>
                  <a:pt x="0" y="353812"/>
                </a:lnTo>
                <a:lnTo>
                  <a:pt x="231375" y="353812"/>
                </a:lnTo>
                <a:lnTo>
                  <a:pt x="353874" y="494808"/>
                </a:lnTo>
                <a:lnTo>
                  <a:pt x="353874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19" name="Text 17"/>
          <p:cNvSpPr/>
          <p:nvPr/>
        </p:nvSpPr>
        <p:spPr>
          <a:xfrm>
            <a:off x="10908962" y="431770"/>
            <a:ext cx="353874" cy="494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11342534" y="431770"/>
            <a:ext cx="353874" cy="494808"/>
          </a:xfrm>
          <a:custGeom>
            <a:avLst/>
            <a:gdLst/>
            <a:ahLst/>
            <a:cxnLst/>
            <a:rect l="l" t="t" r="r" b="b"/>
            <a:pathLst>
              <a:path w="353874" h="494808">
                <a:moveTo>
                  <a:pt x="353874" y="0"/>
                </a:moveTo>
                <a:lnTo>
                  <a:pt x="0" y="0"/>
                </a:lnTo>
                <a:lnTo>
                  <a:pt x="0" y="353812"/>
                </a:lnTo>
                <a:lnTo>
                  <a:pt x="231375" y="353812"/>
                </a:lnTo>
                <a:lnTo>
                  <a:pt x="353874" y="494808"/>
                </a:lnTo>
                <a:lnTo>
                  <a:pt x="353874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21" name="Text 19"/>
          <p:cNvSpPr/>
          <p:nvPr/>
        </p:nvSpPr>
        <p:spPr>
          <a:xfrm>
            <a:off x="11342534" y="431770"/>
            <a:ext cx="353874" cy="494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1142747" y="3808062"/>
            <a:ext cx="4603447" cy="527153"/>
          </a:xfrm>
          <a:custGeom>
            <a:avLst/>
            <a:gdLst/>
            <a:ahLst/>
            <a:cxnLst/>
            <a:rect l="l" t="t" r="r" b="b"/>
            <a:pathLst>
              <a:path w="4603447" h="527153">
                <a:moveTo>
                  <a:pt x="4603447" y="0"/>
                </a:moveTo>
                <a:lnTo>
                  <a:pt x="0" y="0"/>
                </a:lnTo>
                <a:lnTo>
                  <a:pt x="0" y="527153"/>
                </a:lnTo>
                <a:lnTo>
                  <a:pt x="4603447" y="527153"/>
                </a:lnTo>
                <a:lnTo>
                  <a:pt x="4603447" y="0"/>
                </a:lnTo>
                <a:close/>
              </a:path>
            </a:pathLst>
          </a:custGeom>
          <a:solidFill>
            <a:srgbClr val="EBEBEB"/>
          </a:solidFill>
          <a:ln/>
        </p:spPr>
      </p:sp>
      <p:sp>
        <p:nvSpPr>
          <p:cNvPr id="23" name="Text 21"/>
          <p:cNvSpPr/>
          <p:nvPr/>
        </p:nvSpPr>
        <p:spPr>
          <a:xfrm>
            <a:off x="1142747" y="3808062"/>
            <a:ext cx="4603447" cy="5271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24" name="Image 0" descr="https://kimi-img.moonshot.cn/pub/slides/slides_tmpl/image/25-08-27-19:58:42-d2nf5sh8bjvh7rlivv6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528" y="1447800"/>
            <a:ext cx="631190" cy="663575"/>
          </a:xfrm>
          <a:prstGeom prst="rect">
            <a:avLst/>
          </a:prstGeom>
        </p:spPr>
      </p:pic>
      <p:pic>
        <p:nvPicPr>
          <p:cNvPr id="25" name="Image 1" descr="https://kimi-img.moonshot.cn/pub/slides/slides_tmpl/image/25-08-27-19:58:42-d2nf5sh8bjvh7rlivv8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8883" y="4154170"/>
            <a:ext cx="792480" cy="671195"/>
          </a:xfrm>
          <a:prstGeom prst="rect">
            <a:avLst/>
          </a:prstGeom>
        </p:spPr>
      </p:pic>
      <p:pic>
        <p:nvPicPr>
          <p:cNvPr id="26" name="Image 2" descr="https://kimi-img.moonshot.cn/pub/slides/slides_tmpl/image/25-08-27-19:58:42-d2nf5sh8bjvh7rlivv9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500" y="5607685"/>
            <a:ext cx="817245" cy="663575"/>
          </a:xfrm>
          <a:prstGeom prst="rect">
            <a:avLst/>
          </a:prstGeom>
        </p:spPr>
      </p:pic>
      <p:pic>
        <p:nvPicPr>
          <p:cNvPr id="27" name="Image 3" descr="https://kimi-img.moonshot.cn/pub/slides/slides_tmpl/image/25-08-27-19:58:41-d2nf5s98bjvh7rlivv5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6820" y="2796540"/>
            <a:ext cx="776605" cy="663575"/>
          </a:xfrm>
          <a:prstGeom prst="rect">
            <a:avLst/>
          </a:prstGeom>
        </p:spPr>
      </p:pic>
      <p:sp>
        <p:nvSpPr>
          <p:cNvPr id="28" name="Shape 22"/>
          <p:cNvSpPr/>
          <p:nvPr/>
        </p:nvSpPr>
        <p:spPr>
          <a:xfrm>
            <a:off x="0" y="3276600"/>
            <a:ext cx="4508500" cy="531495"/>
          </a:xfrm>
          <a:custGeom>
            <a:avLst/>
            <a:gdLst/>
            <a:ahLst/>
            <a:cxnLst/>
            <a:rect l="l" t="t" r="r" b="b"/>
            <a:pathLst>
              <a:path w="4508500" h="531495">
                <a:moveTo>
                  <a:pt x="4508500" y="0"/>
                </a:moveTo>
                <a:lnTo>
                  <a:pt x="0" y="0"/>
                </a:lnTo>
                <a:lnTo>
                  <a:pt x="0" y="531495"/>
                </a:lnTo>
                <a:lnTo>
                  <a:pt x="4508500" y="531495"/>
                </a:lnTo>
                <a:lnTo>
                  <a:pt x="4508500" y="0"/>
                </a:lnTo>
                <a:close/>
              </a:path>
            </a:pathLst>
          </a:custGeom>
          <a:solidFill>
            <a:srgbClr val="DDF100"/>
          </a:solidFill>
          <a:ln/>
        </p:spPr>
      </p:sp>
      <p:sp>
        <p:nvSpPr>
          <p:cNvPr id="29" name="Text 23"/>
          <p:cNvSpPr/>
          <p:nvPr/>
        </p:nvSpPr>
        <p:spPr>
          <a:xfrm>
            <a:off x="0" y="3276600"/>
            <a:ext cx="4508500" cy="5314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30" name="Image 4" descr="https://kimi-img.moonshot.cn/pub/slides/slides_tmpl/image/25-08-27-19:58:41-d2nf5s98bjvh7rlivv60.png"/>
          <p:cNvPicPr>
            <a:picLocks noChangeAspect="1"/>
          </p:cNvPicPr>
          <p:nvPr/>
        </p:nvPicPr>
        <p:blipFill>
          <a:blip r:embed="rId7"/>
          <a:srcRect b="53713"/>
          <a:stretch/>
        </p:blipFill>
        <p:spPr>
          <a:xfrm>
            <a:off x="381000" y="3200400"/>
            <a:ext cx="4942840" cy="985520"/>
          </a:xfrm>
          <a:prstGeom prst="rect">
            <a:avLst/>
          </a:prstGeom>
        </p:spPr>
      </p:pic>
      <p:sp>
        <p:nvSpPr>
          <p:cNvPr id="31" name="Text 24"/>
          <p:cNvSpPr/>
          <p:nvPr/>
        </p:nvSpPr>
        <p:spPr>
          <a:xfrm>
            <a:off x="7217872" y="1605499"/>
            <a:ext cx="3918147" cy="4001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Цель и суть</a:t>
            </a:r>
            <a:endParaRPr lang="en-US" sz="1600" dirty="0"/>
          </a:p>
        </p:txBody>
      </p:sp>
      <p:sp>
        <p:nvSpPr>
          <p:cNvPr id="32" name="Text 25"/>
          <p:cNvSpPr/>
          <p:nvPr/>
        </p:nvSpPr>
        <p:spPr>
          <a:xfrm>
            <a:off x="7217872" y="2986973"/>
            <a:ext cx="3918147" cy="4001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Что получает заказчик</a:t>
            </a:r>
            <a:endParaRPr lang="en-US" sz="1600" dirty="0"/>
          </a:p>
        </p:txBody>
      </p:sp>
      <p:sp>
        <p:nvSpPr>
          <p:cNvPr id="33" name="Text 26"/>
          <p:cNvSpPr/>
          <p:nvPr/>
        </p:nvSpPr>
        <p:spPr>
          <a:xfrm>
            <a:off x="7217872" y="4368447"/>
            <a:ext cx="3918147" cy="4001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Процедуры и условия</a:t>
            </a:r>
            <a:endParaRPr lang="en-US" sz="1600" dirty="0"/>
          </a:p>
        </p:txBody>
      </p:sp>
      <p:sp>
        <p:nvSpPr>
          <p:cNvPr id="34" name="Text 27"/>
          <p:cNvSpPr/>
          <p:nvPr/>
        </p:nvSpPr>
        <p:spPr>
          <a:xfrm>
            <a:off x="7217872" y="5749920"/>
            <a:ext cx="3918147" cy="4001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Преимущества и следующий шаг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428" y="0"/>
            <a:ext cx="12191144" cy="6857615"/>
          </a:xfrm>
          <a:custGeom>
            <a:avLst/>
            <a:gdLst/>
            <a:ahLst/>
            <a:cxnLst/>
            <a:rect l="l" t="t" r="r" b="b"/>
            <a:pathLst>
              <a:path w="12191144" h="6857615">
                <a:moveTo>
                  <a:pt x="12191144" y="0"/>
                </a:moveTo>
                <a:lnTo>
                  <a:pt x="0" y="0"/>
                </a:lnTo>
                <a:lnTo>
                  <a:pt x="0" y="6857615"/>
                </a:lnTo>
                <a:lnTo>
                  <a:pt x="12191144" y="6857615"/>
                </a:lnTo>
                <a:lnTo>
                  <a:pt x="12191144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3" name="Text 1"/>
          <p:cNvSpPr/>
          <p:nvPr/>
        </p:nvSpPr>
        <p:spPr>
          <a:xfrm>
            <a:off x="428" y="0"/>
            <a:ext cx="12191144" cy="68576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10788321" y="5649002"/>
            <a:ext cx="419335" cy="586453"/>
          </a:xfrm>
          <a:custGeom>
            <a:avLst/>
            <a:gdLst/>
            <a:ahLst/>
            <a:cxnLst/>
            <a:rect l="l" t="t" r="r" b="b"/>
            <a:pathLst>
              <a:path w="419335" h="586453">
                <a:moveTo>
                  <a:pt x="419335" y="0"/>
                </a:moveTo>
                <a:lnTo>
                  <a:pt x="274173" y="167105"/>
                </a:lnTo>
                <a:lnTo>
                  <a:pt x="0" y="167105"/>
                </a:lnTo>
                <a:lnTo>
                  <a:pt x="0" y="586453"/>
                </a:lnTo>
                <a:lnTo>
                  <a:pt x="419335" y="586453"/>
                </a:lnTo>
                <a:lnTo>
                  <a:pt x="419335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5" name="Text 3"/>
          <p:cNvSpPr/>
          <p:nvPr/>
        </p:nvSpPr>
        <p:spPr>
          <a:xfrm>
            <a:off x="10788321" y="5649002"/>
            <a:ext cx="419335" cy="586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1302087" y="5649002"/>
            <a:ext cx="419335" cy="586453"/>
          </a:xfrm>
          <a:custGeom>
            <a:avLst/>
            <a:gdLst/>
            <a:ahLst/>
            <a:cxnLst/>
            <a:rect l="l" t="t" r="r" b="b"/>
            <a:pathLst>
              <a:path w="419335" h="586453">
                <a:moveTo>
                  <a:pt x="419335" y="0"/>
                </a:moveTo>
                <a:lnTo>
                  <a:pt x="274173" y="167105"/>
                </a:lnTo>
                <a:lnTo>
                  <a:pt x="0" y="167105"/>
                </a:lnTo>
                <a:lnTo>
                  <a:pt x="0" y="586453"/>
                </a:lnTo>
                <a:lnTo>
                  <a:pt x="419335" y="586453"/>
                </a:lnTo>
                <a:lnTo>
                  <a:pt x="419335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7" name="Text 5"/>
          <p:cNvSpPr/>
          <p:nvPr/>
        </p:nvSpPr>
        <p:spPr>
          <a:xfrm>
            <a:off x="11302087" y="5649002"/>
            <a:ext cx="419335" cy="5864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349650" y="1621436"/>
            <a:ext cx="3519875" cy="4716271"/>
          </a:xfrm>
          <a:custGeom>
            <a:avLst/>
            <a:gdLst/>
            <a:ahLst/>
            <a:cxnLst/>
            <a:rect l="l" t="t" r="r" b="b"/>
            <a:pathLst>
              <a:path w="3519875" h="4716271">
                <a:moveTo>
                  <a:pt x="3417365" y="0"/>
                </a:moveTo>
                <a:lnTo>
                  <a:pt x="102510" y="0"/>
                </a:lnTo>
                <a:lnTo>
                  <a:pt x="75260" y="3662"/>
                </a:lnTo>
                <a:lnTo>
                  <a:pt x="50773" y="13995"/>
                </a:lnTo>
                <a:lnTo>
                  <a:pt x="30026" y="30024"/>
                </a:lnTo>
                <a:lnTo>
                  <a:pt x="13996" y="50770"/>
                </a:lnTo>
                <a:lnTo>
                  <a:pt x="3662" y="75257"/>
                </a:lnTo>
                <a:lnTo>
                  <a:pt x="0" y="102505"/>
                </a:lnTo>
                <a:lnTo>
                  <a:pt x="0" y="4613766"/>
                </a:lnTo>
                <a:lnTo>
                  <a:pt x="3662" y="4641017"/>
                </a:lnTo>
                <a:lnTo>
                  <a:pt x="13996" y="4665504"/>
                </a:lnTo>
                <a:lnTo>
                  <a:pt x="30026" y="4686249"/>
                </a:lnTo>
                <a:lnTo>
                  <a:pt x="50773" y="4702277"/>
                </a:lnTo>
                <a:lnTo>
                  <a:pt x="75260" y="4712610"/>
                </a:lnTo>
                <a:lnTo>
                  <a:pt x="102510" y="4716271"/>
                </a:lnTo>
                <a:lnTo>
                  <a:pt x="3417365" y="4716271"/>
                </a:lnTo>
                <a:lnTo>
                  <a:pt x="3444615" y="4712610"/>
                </a:lnTo>
                <a:lnTo>
                  <a:pt x="3469102" y="4702277"/>
                </a:lnTo>
                <a:lnTo>
                  <a:pt x="3489849" y="4686249"/>
                </a:lnTo>
                <a:lnTo>
                  <a:pt x="3505879" y="4665504"/>
                </a:lnTo>
                <a:lnTo>
                  <a:pt x="3516213" y="4641017"/>
                </a:lnTo>
                <a:lnTo>
                  <a:pt x="3519875" y="4613766"/>
                </a:lnTo>
                <a:lnTo>
                  <a:pt x="3519875" y="102505"/>
                </a:lnTo>
                <a:lnTo>
                  <a:pt x="3516213" y="75257"/>
                </a:lnTo>
                <a:lnTo>
                  <a:pt x="3505879" y="50770"/>
                </a:lnTo>
                <a:lnTo>
                  <a:pt x="3489849" y="30024"/>
                </a:lnTo>
                <a:lnTo>
                  <a:pt x="3469102" y="13995"/>
                </a:lnTo>
                <a:lnTo>
                  <a:pt x="3444615" y="3662"/>
                </a:lnTo>
                <a:lnTo>
                  <a:pt x="3417365" y="0"/>
                </a:lnTo>
                <a:close/>
              </a:path>
            </a:pathLst>
          </a:custGeom>
          <a:solidFill>
            <a:srgbClr val="EEEEEE"/>
          </a:solidFill>
          <a:ln/>
        </p:spPr>
      </p:sp>
      <p:sp>
        <p:nvSpPr>
          <p:cNvPr id="9" name="Text 7"/>
          <p:cNvSpPr/>
          <p:nvPr/>
        </p:nvSpPr>
        <p:spPr>
          <a:xfrm>
            <a:off x="349650" y="1621436"/>
            <a:ext cx="3519875" cy="4716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163850" y="585865"/>
            <a:ext cx="3519875" cy="4716271"/>
          </a:xfrm>
          <a:custGeom>
            <a:avLst/>
            <a:gdLst/>
            <a:ahLst/>
            <a:cxnLst/>
            <a:rect l="l" t="t" r="r" b="b"/>
            <a:pathLst>
              <a:path w="3519875" h="4716271">
                <a:moveTo>
                  <a:pt x="3417364" y="0"/>
                </a:moveTo>
                <a:lnTo>
                  <a:pt x="102504" y="0"/>
                </a:lnTo>
                <a:lnTo>
                  <a:pt x="75254" y="3662"/>
                </a:lnTo>
                <a:lnTo>
                  <a:pt x="50768" y="13995"/>
                </a:lnTo>
                <a:lnTo>
                  <a:pt x="30023" y="30024"/>
                </a:lnTo>
                <a:lnTo>
                  <a:pt x="13995" y="50770"/>
                </a:lnTo>
                <a:lnTo>
                  <a:pt x="3661" y="75257"/>
                </a:lnTo>
                <a:lnTo>
                  <a:pt x="0" y="102505"/>
                </a:lnTo>
                <a:lnTo>
                  <a:pt x="0" y="4613766"/>
                </a:lnTo>
                <a:lnTo>
                  <a:pt x="3661" y="4641017"/>
                </a:lnTo>
                <a:lnTo>
                  <a:pt x="13995" y="4665504"/>
                </a:lnTo>
                <a:lnTo>
                  <a:pt x="30023" y="4686249"/>
                </a:lnTo>
                <a:lnTo>
                  <a:pt x="50768" y="4702277"/>
                </a:lnTo>
                <a:lnTo>
                  <a:pt x="75254" y="4712610"/>
                </a:lnTo>
                <a:lnTo>
                  <a:pt x="102504" y="4716271"/>
                </a:lnTo>
                <a:lnTo>
                  <a:pt x="3417364" y="4716271"/>
                </a:lnTo>
                <a:lnTo>
                  <a:pt x="3444616" y="4712610"/>
                </a:lnTo>
                <a:lnTo>
                  <a:pt x="3469105" y="4702277"/>
                </a:lnTo>
                <a:lnTo>
                  <a:pt x="3489851" y="4686249"/>
                </a:lnTo>
                <a:lnTo>
                  <a:pt x="3505880" y="4665504"/>
                </a:lnTo>
                <a:lnTo>
                  <a:pt x="3516213" y="4641017"/>
                </a:lnTo>
                <a:lnTo>
                  <a:pt x="3519875" y="4613766"/>
                </a:lnTo>
                <a:lnTo>
                  <a:pt x="3519875" y="102505"/>
                </a:lnTo>
                <a:lnTo>
                  <a:pt x="3516213" y="75257"/>
                </a:lnTo>
                <a:lnTo>
                  <a:pt x="3505880" y="50770"/>
                </a:lnTo>
                <a:lnTo>
                  <a:pt x="3489851" y="30024"/>
                </a:lnTo>
                <a:lnTo>
                  <a:pt x="3469105" y="13995"/>
                </a:lnTo>
                <a:lnTo>
                  <a:pt x="3444616" y="3662"/>
                </a:lnTo>
                <a:lnTo>
                  <a:pt x="3417364" y="0"/>
                </a:lnTo>
                <a:close/>
              </a:path>
            </a:pathLst>
          </a:custGeom>
          <a:solidFill>
            <a:srgbClr val="DDF100"/>
          </a:solidFill>
          <a:ln/>
        </p:spPr>
      </p:sp>
      <p:sp>
        <p:nvSpPr>
          <p:cNvPr id="11" name="Text 9"/>
          <p:cNvSpPr/>
          <p:nvPr/>
        </p:nvSpPr>
        <p:spPr>
          <a:xfrm>
            <a:off x="4163850" y="585865"/>
            <a:ext cx="3519875" cy="47162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349650" y="564876"/>
            <a:ext cx="3519875" cy="853688"/>
          </a:xfrm>
          <a:custGeom>
            <a:avLst/>
            <a:gdLst/>
            <a:ahLst/>
            <a:cxnLst/>
            <a:rect l="l" t="t" r="r" b="b"/>
            <a:pathLst>
              <a:path w="3519875" h="853688">
                <a:moveTo>
                  <a:pt x="3417365" y="853688"/>
                </a:moveTo>
                <a:lnTo>
                  <a:pt x="102510" y="853688"/>
                </a:lnTo>
                <a:lnTo>
                  <a:pt x="75260" y="850027"/>
                </a:lnTo>
                <a:lnTo>
                  <a:pt x="50773" y="839694"/>
                </a:lnTo>
                <a:lnTo>
                  <a:pt x="30026" y="823666"/>
                </a:lnTo>
                <a:lnTo>
                  <a:pt x="13996" y="802920"/>
                </a:lnTo>
                <a:lnTo>
                  <a:pt x="3662" y="778434"/>
                </a:lnTo>
                <a:lnTo>
                  <a:pt x="0" y="751182"/>
                </a:lnTo>
                <a:lnTo>
                  <a:pt x="0" y="102506"/>
                </a:lnTo>
                <a:lnTo>
                  <a:pt x="3662" y="75257"/>
                </a:lnTo>
                <a:lnTo>
                  <a:pt x="13996" y="50770"/>
                </a:lnTo>
                <a:lnTo>
                  <a:pt x="30026" y="30024"/>
                </a:lnTo>
                <a:lnTo>
                  <a:pt x="50773" y="13995"/>
                </a:lnTo>
                <a:lnTo>
                  <a:pt x="75260" y="3662"/>
                </a:lnTo>
                <a:lnTo>
                  <a:pt x="102510" y="0"/>
                </a:lnTo>
                <a:lnTo>
                  <a:pt x="3417365" y="0"/>
                </a:lnTo>
                <a:lnTo>
                  <a:pt x="3444615" y="3662"/>
                </a:lnTo>
                <a:lnTo>
                  <a:pt x="3469102" y="13995"/>
                </a:lnTo>
                <a:lnTo>
                  <a:pt x="3489849" y="30024"/>
                </a:lnTo>
                <a:lnTo>
                  <a:pt x="3505879" y="50770"/>
                </a:lnTo>
                <a:lnTo>
                  <a:pt x="3516213" y="75257"/>
                </a:lnTo>
                <a:lnTo>
                  <a:pt x="3519875" y="102506"/>
                </a:lnTo>
                <a:lnTo>
                  <a:pt x="3519875" y="751182"/>
                </a:lnTo>
                <a:lnTo>
                  <a:pt x="3516213" y="778434"/>
                </a:lnTo>
                <a:lnTo>
                  <a:pt x="3505879" y="802920"/>
                </a:lnTo>
                <a:lnTo>
                  <a:pt x="3489849" y="823666"/>
                </a:lnTo>
                <a:lnTo>
                  <a:pt x="3469102" y="839694"/>
                </a:lnTo>
                <a:lnTo>
                  <a:pt x="3444615" y="850027"/>
                </a:lnTo>
                <a:lnTo>
                  <a:pt x="3417365" y="85368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1369">
            <a:solidFill>
              <a:srgbClr val="EEEEEE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49650" y="564876"/>
            <a:ext cx="3519875" cy="853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4163850" y="5462846"/>
            <a:ext cx="3519875" cy="853688"/>
          </a:xfrm>
          <a:custGeom>
            <a:avLst/>
            <a:gdLst/>
            <a:ahLst/>
            <a:cxnLst/>
            <a:rect l="l" t="t" r="r" b="b"/>
            <a:pathLst>
              <a:path w="3519875" h="853688">
                <a:moveTo>
                  <a:pt x="3417364" y="853688"/>
                </a:moveTo>
                <a:lnTo>
                  <a:pt x="102504" y="853688"/>
                </a:lnTo>
                <a:lnTo>
                  <a:pt x="75254" y="850027"/>
                </a:lnTo>
                <a:lnTo>
                  <a:pt x="50768" y="839694"/>
                </a:lnTo>
                <a:lnTo>
                  <a:pt x="30023" y="823666"/>
                </a:lnTo>
                <a:lnTo>
                  <a:pt x="13995" y="802920"/>
                </a:lnTo>
                <a:lnTo>
                  <a:pt x="3661" y="778434"/>
                </a:lnTo>
                <a:lnTo>
                  <a:pt x="0" y="751182"/>
                </a:lnTo>
                <a:lnTo>
                  <a:pt x="0" y="102506"/>
                </a:lnTo>
                <a:lnTo>
                  <a:pt x="3661" y="75257"/>
                </a:lnTo>
                <a:lnTo>
                  <a:pt x="13995" y="50770"/>
                </a:lnTo>
                <a:lnTo>
                  <a:pt x="30023" y="30024"/>
                </a:lnTo>
                <a:lnTo>
                  <a:pt x="50768" y="13995"/>
                </a:lnTo>
                <a:lnTo>
                  <a:pt x="75254" y="3662"/>
                </a:lnTo>
                <a:lnTo>
                  <a:pt x="102504" y="0"/>
                </a:lnTo>
                <a:lnTo>
                  <a:pt x="3417364" y="0"/>
                </a:lnTo>
                <a:lnTo>
                  <a:pt x="3444616" y="3662"/>
                </a:lnTo>
                <a:lnTo>
                  <a:pt x="3469105" y="13995"/>
                </a:lnTo>
                <a:lnTo>
                  <a:pt x="3489851" y="30024"/>
                </a:lnTo>
                <a:lnTo>
                  <a:pt x="3505880" y="50770"/>
                </a:lnTo>
                <a:lnTo>
                  <a:pt x="3516213" y="75257"/>
                </a:lnTo>
                <a:lnTo>
                  <a:pt x="3519875" y="102506"/>
                </a:lnTo>
                <a:lnTo>
                  <a:pt x="3519875" y="751182"/>
                </a:lnTo>
                <a:lnTo>
                  <a:pt x="3516213" y="778434"/>
                </a:lnTo>
                <a:lnTo>
                  <a:pt x="3505880" y="802920"/>
                </a:lnTo>
                <a:lnTo>
                  <a:pt x="3489851" y="823666"/>
                </a:lnTo>
                <a:lnTo>
                  <a:pt x="3469105" y="839694"/>
                </a:lnTo>
                <a:lnTo>
                  <a:pt x="3444616" y="850027"/>
                </a:lnTo>
                <a:lnTo>
                  <a:pt x="3417364" y="85368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31369">
            <a:solidFill>
              <a:srgbClr val="DDF10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163850" y="5462846"/>
            <a:ext cx="3519875" cy="8536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3437124" y="5998922"/>
            <a:ext cx="215251" cy="211015"/>
          </a:xfrm>
          <a:custGeom>
            <a:avLst/>
            <a:gdLst/>
            <a:ahLst/>
            <a:cxnLst/>
            <a:rect l="l" t="t" r="r" b="b"/>
            <a:pathLst>
              <a:path w="215251" h="211015">
                <a:moveTo>
                  <a:pt x="209217" y="0"/>
                </a:moveTo>
                <a:lnTo>
                  <a:pt x="0" y="0"/>
                </a:lnTo>
                <a:lnTo>
                  <a:pt x="0" y="204827"/>
                </a:lnTo>
                <a:lnTo>
                  <a:pt x="17271" y="204827"/>
                </a:lnTo>
                <a:lnTo>
                  <a:pt x="17271" y="29177"/>
                </a:lnTo>
                <a:lnTo>
                  <a:pt x="203182" y="211015"/>
                </a:lnTo>
                <a:lnTo>
                  <a:pt x="215251" y="198646"/>
                </a:lnTo>
                <a:lnTo>
                  <a:pt x="29830" y="17291"/>
                </a:lnTo>
                <a:lnTo>
                  <a:pt x="209217" y="17291"/>
                </a:lnTo>
                <a:lnTo>
                  <a:pt x="209217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17" name="Text 15"/>
          <p:cNvSpPr/>
          <p:nvPr/>
        </p:nvSpPr>
        <p:spPr>
          <a:xfrm>
            <a:off x="3437124" y="5998922"/>
            <a:ext cx="215251" cy="2110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7335283" y="4963351"/>
            <a:ext cx="215251" cy="211015"/>
          </a:xfrm>
          <a:custGeom>
            <a:avLst/>
            <a:gdLst/>
            <a:ahLst/>
            <a:cxnLst/>
            <a:rect l="l" t="t" r="r" b="b"/>
            <a:pathLst>
              <a:path w="215251" h="211015">
                <a:moveTo>
                  <a:pt x="209217" y="0"/>
                </a:moveTo>
                <a:lnTo>
                  <a:pt x="0" y="0"/>
                </a:lnTo>
                <a:lnTo>
                  <a:pt x="0" y="204827"/>
                </a:lnTo>
                <a:lnTo>
                  <a:pt x="17271" y="204827"/>
                </a:lnTo>
                <a:lnTo>
                  <a:pt x="17271" y="29177"/>
                </a:lnTo>
                <a:lnTo>
                  <a:pt x="203182" y="211015"/>
                </a:lnTo>
                <a:lnTo>
                  <a:pt x="215251" y="198646"/>
                </a:lnTo>
                <a:lnTo>
                  <a:pt x="29830" y="17291"/>
                </a:lnTo>
                <a:lnTo>
                  <a:pt x="209217" y="17291"/>
                </a:lnTo>
                <a:lnTo>
                  <a:pt x="209217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19" name="Text 17"/>
          <p:cNvSpPr/>
          <p:nvPr/>
        </p:nvSpPr>
        <p:spPr>
          <a:xfrm>
            <a:off x="7335283" y="4963351"/>
            <a:ext cx="215251" cy="2110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20" name="Image 0" descr="https://kimi-img.moonshot.cn/pub/slides/slides_tmpl/image/25-08-27-19:58:43-d2nf5sp8bjvh7rlivv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2769" y="2946193"/>
            <a:ext cx="3879577" cy="2355684"/>
          </a:xfrm>
          <a:prstGeom prst="rect">
            <a:avLst/>
          </a:prstGeom>
        </p:spPr>
      </p:pic>
      <p:sp>
        <p:nvSpPr>
          <p:cNvPr id="21" name="Shape 18"/>
          <p:cNvSpPr/>
          <p:nvPr/>
        </p:nvSpPr>
        <p:spPr>
          <a:xfrm>
            <a:off x="7962769" y="2946193"/>
            <a:ext cx="3879911" cy="2355824"/>
          </a:xfrm>
          <a:custGeom>
            <a:avLst/>
            <a:gdLst/>
            <a:ahLst/>
            <a:cxnLst/>
            <a:rect l="l" t="t" r="r" b="b"/>
            <a:pathLst>
              <a:path w="3879911" h="2355824">
                <a:moveTo>
                  <a:pt x="3879911" y="0"/>
                </a:moveTo>
                <a:lnTo>
                  <a:pt x="0" y="0"/>
                </a:lnTo>
                <a:lnTo>
                  <a:pt x="0" y="2355824"/>
                </a:lnTo>
                <a:lnTo>
                  <a:pt x="3879911" y="2355824"/>
                </a:lnTo>
                <a:lnTo>
                  <a:pt x="3879911" y="0"/>
                </a:lnTo>
                <a:close/>
              </a:path>
            </a:pathLst>
          </a:custGeom>
          <a:solidFill>
            <a:srgbClr val="EEEEEE">
              <a:alpha val="45098"/>
            </a:srgbClr>
          </a:solidFill>
          <a:ln/>
        </p:spPr>
      </p:sp>
      <p:sp>
        <p:nvSpPr>
          <p:cNvPr id="22" name="Text 19"/>
          <p:cNvSpPr/>
          <p:nvPr/>
        </p:nvSpPr>
        <p:spPr>
          <a:xfrm>
            <a:off x="7962769" y="2946193"/>
            <a:ext cx="3879911" cy="2355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3" name="Text 20"/>
          <p:cNvSpPr/>
          <p:nvPr/>
        </p:nvSpPr>
        <p:spPr>
          <a:xfrm>
            <a:off x="7910386" y="408641"/>
            <a:ext cx="3981004" cy="1754326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r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Цель: надёжная закупочная инфраструктура</a:t>
            </a:r>
            <a:endParaRPr lang="en-US" sz="1600" dirty="0"/>
          </a:p>
        </p:txBody>
      </p:sp>
      <p:sp>
        <p:nvSpPr>
          <p:cNvPr id="24" name="Shape 21"/>
          <p:cNvSpPr/>
          <p:nvPr/>
        </p:nvSpPr>
        <p:spPr>
          <a:xfrm>
            <a:off x="489585" y="5712460"/>
            <a:ext cx="276860" cy="521970"/>
          </a:xfrm>
          <a:custGeom>
            <a:avLst/>
            <a:gdLst/>
            <a:ahLst/>
            <a:cxnLst/>
            <a:rect l="l" t="t" r="r" b="b"/>
            <a:pathLst>
              <a:path w="276860" h="521970">
                <a:moveTo>
                  <a:pt x="146783" y="0"/>
                </a:moveTo>
                <a:lnTo>
                  <a:pt x="119133" y="1705"/>
                </a:lnTo>
                <a:lnTo>
                  <a:pt x="94319" y="6798"/>
                </a:lnTo>
                <a:lnTo>
                  <a:pt x="72357" y="15239"/>
                </a:lnTo>
                <a:lnTo>
                  <a:pt x="53266" y="26991"/>
                </a:lnTo>
                <a:lnTo>
                  <a:pt x="37064" y="42018"/>
                </a:lnTo>
                <a:lnTo>
                  <a:pt x="23768" y="60280"/>
                </a:lnTo>
                <a:lnTo>
                  <a:pt x="13396" y="81740"/>
                </a:lnTo>
                <a:lnTo>
                  <a:pt x="5965" y="106362"/>
                </a:lnTo>
                <a:lnTo>
                  <a:pt x="1494" y="134107"/>
                </a:lnTo>
                <a:lnTo>
                  <a:pt x="0" y="164937"/>
                </a:lnTo>
                <a:lnTo>
                  <a:pt x="0" y="354239"/>
                </a:lnTo>
                <a:lnTo>
                  <a:pt x="1494" y="385657"/>
                </a:lnTo>
                <a:lnTo>
                  <a:pt x="5900" y="413498"/>
                </a:lnTo>
                <a:lnTo>
                  <a:pt x="5965" y="413910"/>
                </a:lnTo>
                <a:lnTo>
                  <a:pt x="13396" y="438964"/>
                </a:lnTo>
                <a:lnTo>
                  <a:pt x="23768" y="460786"/>
                </a:lnTo>
                <a:lnTo>
                  <a:pt x="37064" y="479341"/>
                </a:lnTo>
                <a:lnTo>
                  <a:pt x="53266" y="494599"/>
                </a:lnTo>
                <a:lnTo>
                  <a:pt x="72357" y="506523"/>
                </a:lnTo>
                <a:lnTo>
                  <a:pt x="94319" y="515082"/>
                </a:lnTo>
                <a:lnTo>
                  <a:pt x="119133" y="520242"/>
                </a:lnTo>
                <a:lnTo>
                  <a:pt x="146783" y="521970"/>
                </a:lnTo>
                <a:lnTo>
                  <a:pt x="174634" y="520242"/>
                </a:lnTo>
                <a:lnTo>
                  <a:pt x="199609" y="515082"/>
                </a:lnTo>
                <a:lnTo>
                  <a:pt x="221695" y="506523"/>
                </a:lnTo>
                <a:lnTo>
                  <a:pt x="240879" y="494599"/>
                </a:lnTo>
                <a:lnTo>
                  <a:pt x="257148" y="479341"/>
                </a:lnTo>
                <a:lnTo>
                  <a:pt x="270489" y="460786"/>
                </a:lnTo>
                <a:lnTo>
                  <a:pt x="276486" y="448198"/>
                </a:lnTo>
                <a:lnTo>
                  <a:pt x="146783" y="448198"/>
                </a:lnTo>
                <a:lnTo>
                  <a:pt x="130647" y="446991"/>
                </a:lnTo>
                <a:lnTo>
                  <a:pt x="106635" y="436748"/>
                </a:lnTo>
                <a:lnTo>
                  <a:pt x="91600" y="413498"/>
                </a:lnTo>
                <a:lnTo>
                  <a:pt x="83896" y="372022"/>
                </a:lnTo>
                <a:lnTo>
                  <a:pt x="82934" y="344499"/>
                </a:lnTo>
                <a:lnTo>
                  <a:pt x="82934" y="177471"/>
                </a:lnTo>
                <a:lnTo>
                  <a:pt x="83896" y="149946"/>
                </a:lnTo>
                <a:lnTo>
                  <a:pt x="86785" y="126924"/>
                </a:lnTo>
                <a:lnTo>
                  <a:pt x="98343" y="94651"/>
                </a:lnTo>
                <a:lnTo>
                  <a:pt x="117334" y="78731"/>
                </a:lnTo>
                <a:lnTo>
                  <a:pt x="146783" y="73771"/>
                </a:lnTo>
                <a:lnTo>
                  <a:pt x="276860" y="73771"/>
                </a:lnTo>
                <a:lnTo>
                  <a:pt x="270277" y="60280"/>
                </a:lnTo>
                <a:lnTo>
                  <a:pt x="256873" y="42018"/>
                </a:lnTo>
                <a:lnTo>
                  <a:pt x="240562" y="26991"/>
                </a:lnTo>
                <a:lnTo>
                  <a:pt x="221372" y="15239"/>
                </a:lnTo>
                <a:lnTo>
                  <a:pt x="199327" y="6798"/>
                </a:lnTo>
                <a:lnTo>
                  <a:pt x="174456" y="1705"/>
                </a:lnTo>
                <a:lnTo>
                  <a:pt x="146783" y="0"/>
                </a:lnTo>
                <a:close/>
              </a:path>
            </a:pathLst>
          </a:custGeom>
          <a:solidFill>
            <a:srgbClr val="000000"/>
          </a:solidFill>
          <a:ln/>
        </p:spPr>
      </p:sp>
      <p:sp>
        <p:nvSpPr>
          <p:cNvPr id="25" name="Text 22"/>
          <p:cNvSpPr/>
          <p:nvPr/>
        </p:nvSpPr>
        <p:spPr>
          <a:xfrm>
            <a:off x="489585" y="5712460"/>
            <a:ext cx="276860" cy="5219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6" name="Shape 23"/>
          <p:cNvSpPr/>
          <p:nvPr/>
        </p:nvSpPr>
        <p:spPr>
          <a:xfrm>
            <a:off x="894715" y="5719445"/>
            <a:ext cx="159385" cy="508000"/>
          </a:xfrm>
          <a:custGeom>
            <a:avLst/>
            <a:gdLst/>
            <a:ahLst/>
            <a:cxnLst/>
            <a:rect l="l" t="t" r="r" b="b"/>
            <a:pathLst>
              <a:path w="159385" h="508000">
                <a:moveTo>
                  <a:pt x="159385" y="0"/>
                </a:moveTo>
                <a:lnTo>
                  <a:pt x="90388" y="0"/>
                </a:lnTo>
                <a:lnTo>
                  <a:pt x="0" y="70285"/>
                </a:lnTo>
                <a:lnTo>
                  <a:pt x="0" y="162144"/>
                </a:lnTo>
                <a:lnTo>
                  <a:pt x="82108" y="100210"/>
                </a:lnTo>
                <a:lnTo>
                  <a:pt x="82108" y="508000"/>
                </a:lnTo>
                <a:lnTo>
                  <a:pt x="159385" y="508000"/>
                </a:lnTo>
                <a:lnTo>
                  <a:pt x="159385" y="0"/>
                </a:lnTo>
                <a:close/>
              </a:path>
            </a:pathLst>
          </a:custGeom>
          <a:solidFill>
            <a:srgbClr val="000000"/>
          </a:solidFill>
          <a:ln/>
        </p:spPr>
      </p:sp>
      <p:sp>
        <p:nvSpPr>
          <p:cNvPr id="27" name="Text 24"/>
          <p:cNvSpPr/>
          <p:nvPr/>
        </p:nvSpPr>
        <p:spPr>
          <a:xfrm>
            <a:off x="894715" y="5719445"/>
            <a:ext cx="159385" cy="5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8" name="Shape 25"/>
          <p:cNvSpPr/>
          <p:nvPr/>
        </p:nvSpPr>
        <p:spPr>
          <a:xfrm>
            <a:off x="4267200" y="4653915"/>
            <a:ext cx="276860" cy="521970"/>
          </a:xfrm>
          <a:custGeom>
            <a:avLst/>
            <a:gdLst/>
            <a:ahLst/>
            <a:cxnLst/>
            <a:rect l="l" t="t" r="r" b="b"/>
            <a:pathLst>
              <a:path w="276860" h="521970">
                <a:moveTo>
                  <a:pt x="146783" y="0"/>
                </a:moveTo>
                <a:lnTo>
                  <a:pt x="119133" y="1705"/>
                </a:lnTo>
                <a:lnTo>
                  <a:pt x="94319" y="6798"/>
                </a:lnTo>
                <a:lnTo>
                  <a:pt x="72357" y="15239"/>
                </a:lnTo>
                <a:lnTo>
                  <a:pt x="53266" y="26991"/>
                </a:lnTo>
                <a:lnTo>
                  <a:pt x="37064" y="42018"/>
                </a:lnTo>
                <a:lnTo>
                  <a:pt x="23768" y="60280"/>
                </a:lnTo>
                <a:lnTo>
                  <a:pt x="13396" y="81740"/>
                </a:lnTo>
                <a:lnTo>
                  <a:pt x="5965" y="106362"/>
                </a:lnTo>
                <a:lnTo>
                  <a:pt x="1494" y="134107"/>
                </a:lnTo>
                <a:lnTo>
                  <a:pt x="0" y="164937"/>
                </a:lnTo>
                <a:lnTo>
                  <a:pt x="0" y="354239"/>
                </a:lnTo>
                <a:lnTo>
                  <a:pt x="1494" y="385657"/>
                </a:lnTo>
                <a:lnTo>
                  <a:pt x="5900" y="413498"/>
                </a:lnTo>
                <a:lnTo>
                  <a:pt x="5965" y="413910"/>
                </a:lnTo>
                <a:lnTo>
                  <a:pt x="13396" y="438964"/>
                </a:lnTo>
                <a:lnTo>
                  <a:pt x="23768" y="460786"/>
                </a:lnTo>
                <a:lnTo>
                  <a:pt x="37064" y="479341"/>
                </a:lnTo>
                <a:lnTo>
                  <a:pt x="53266" y="494599"/>
                </a:lnTo>
                <a:lnTo>
                  <a:pt x="72357" y="506523"/>
                </a:lnTo>
                <a:lnTo>
                  <a:pt x="94319" y="515082"/>
                </a:lnTo>
                <a:lnTo>
                  <a:pt x="119133" y="520242"/>
                </a:lnTo>
                <a:lnTo>
                  <a:pt x="146783" y="521970"/>
                </a:lnTo>
                <a:lnTo>
                  <a:pt x="174634" y="520242"/>
                </a:lnTo>
                <a:lnTo>
                  <a:pt x="199609" y="515082"/>
                </a:lnTo>
                <a:lnTo>
                  <a:pt x="221695" y="506523"/>
                </a:lnTo>
                <a:lnTo>
                  <a:pt x="240879" y="494599"/>
                </a:lnTo>
                <a:lnTo>
                  <a:pt x="257148" y="479341"/>
                </a:lnTo>
                <a:lnTo>
                  <a:pt x="270489" y="460786"/>
                </a:lnTo>
                <a:lnTo>
                  <a:pt x="276486" y="448198"/>
                </a:lnTo>
                <a:lnTo>
                  <a:pt x="146783" y="448198"/>
                </a:lnTo>
                <a:lnTo>
                  <a:pt x="130647" y="446991"/>
                </a:lnTo>
                <a:lnTo>
                  <a:pt x="106635" y="436748"/>
                </a:lnTo>
                <a:lnTo>
                  <a:pt x="91600" y="413498"/>
                </a:lnTo>
                <a:lnTo>
                  <a:pt x="83896" y="372022"/>
                </a:lnTo>
                <a:lnTo>
                  <a:pt x="82934" y="344499"/>
                </a:lnTo>
                <a:lnTo>
                  <a:pt x="82934" y="177471"/>
                </a:lnTo>
                <a:lnTo>
                  <a:pt x="83896" y="149946"/>
                </a:lnTo>
                <a:lnTo>
                  <a:pt x="86785" y="126924"/>
                </a:lnTo>
                <a:lnTo>
                  <a:pt x="98343" y="94651"/>
                </a:lnTo>
                <a:lnTo>
                  <a:pt x="117334" y="78731"/>
                </a:lnTo>
                <a:lnTo>
                  <a:pt x="146783" y="73771"/>
                </a:lnTo>
                <a:lnTo>
                  <a:pt x="276860" y="73771"/>
                </a:lnTo>
                <a:lnTo>
                  <a:pt x="270277" y="60280"/>
                </a:lnTo>
                <a:lnTo>
                  <a:pt x="256873" y="42018"/>
                </a:lnTo>
                <a:lnTo>
                  <a:pt x="240562" y="26991"/>
                </a:lnTo>
                <a:lnTo>
                  <a:pt x="221372" y="15239"/>
                </a:lnTo>
                <a:lnTo>
                  <a:pt x="199327" y="6798"/>
                </a:lnTo>
                <a:lnTo>
                  <a:pt x="174456" y="1705"/>
                </a:lnTo>
                <a:lnTo>
                  <a:pt x="146783" y="0"/>
                </a:lnTo>
                <a:close/>
              </a:path>
            </a:pathLst>
          </a:custGeom>
          <a:solidFill>
            <a:srgbClr val="000000"/>
          </a:solidFill>
          <a:ln/>
        </p:spPr>
      </p:sp>
      <p:sp>
        <p:nvSpPr>
          <p:cNvPr id="29" name="Text 26"/>
          <p:cNvSpPr/>
          <p:nvPr/>
        </p:nvSpPr>
        <p:spPr>
          <a:xfrm>
            <a:off x="4267200" y="4653915"/>
            <a:ext cx="276860" cy="5219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30" name="Shape 27"/>
          <p:cNvSpPr/>
          <p:nvPr/>
        </p:nvSpPr>
        <p:spPr>
          <a:xfrm>
            <a:off x="4678045" y="4653915"/>
            <a:ext cx="269240" cy="514985"/>
          </a:xfrm>
          <a:custGeom>
            <a:avLst/>
            <a:gdLst/>
            <a:ahLst/>
            <a:cxnLst/>
            <a:rect l="l" t="t" r="r" b="b"/>
            <a:pathLst>
              <a:path w="269240" h="514985">
                <a:moveTo>
                  <a:pt x="134625" y="0"/>
                </a:moveTo>
                <a:lnTo>
                  <a:pt x="105811" y="2338"/>
                </a:lnTo>
                <a:lnTo>
                  <a:pt x="79652" y="9308"/>
                </a:lnTo>
                <a:lnTo>
                  <a:pt x="56471" y="20845"/>
                </a:lnTo>
                <a:lnTo>
                  <a:pt x="36594" y="36883"/>
                </a:lnTo>
                <a:lnTo>
                  <a:pt x="20681" y="56804"/>
                </a:lnTo>
                <a:lnTo>
                  <a:pt x="9234" y="79856"/>
                </a:lnTo>
                <a:lnTo>
                  <a:pt x="2319" y="105781"/>
                </a:lnTo>
                <a:lnTo>
                  <a:pt x="0" y="134315"/>
                </a:lnTo>
                <a:lnTo>
                  <a:pt x="0" y="163545"/>
                </a:lnTo>
                <a:lnTo>
                  <a:pt x="77320" y="163545"/>
                </a:lnTo>
                <a:lnTo>
                  <a:pt x="77320" y="137092"/>
                </a:lnTo>
                <a:lnTo>
                  <a:pt x="78237" y="121653"/>
                </a:lnTo>
                <a:lnTo>
                  <a:pt x="85766" y="97560"/>
                </a:lnTo>
                <a:lnTo>
                  <a:pt x="100330" y="81587"/>
                </a:lnTo>
                <a:lnTo>
                  <a:pt x="120373" y="73999"/>
                </a:lnTo>
                <a:lnTo>
                  <a:pt x="133243" y="73075"/>
                </a:lnTo>
                <a:lnTo>
                  <a:pt x="146132" y="74010"/>
                </a:lnTo>
                <a:lnTo>
                  <a:pt x="166733" y="81881"/>
                </a:lnTo>
                <a:lnTo>
                  <a:pt x="182092" y="98007"/>
                </a:lnTo>
                <a:lnTo>
                  <a:pt x="189625" y="120299"/>
                </a:lnTo>
                <a:lnTo>
                  <a:pt x="190543" y="134315"/>
                </a:lnTo>
                <a:lnTo>
                  <a:pt x="190543" y="144752"/>
                </a:lnTo>
                <a:lnTo>
                  <a:pt x="183726" y="180939"/>
                </a:lnTo>
                <a:lnTo>
                  <a:pt x="175107" y="200533"/>
                </a:lnTo>
                <a:lnTo>
                  <a:pt x="162930" y="221300"/>
                </a:lnTo>
                <a:lnTo>
                  <a:pt x="0" y="455825"/>
                </a:lnTo>
                <a:lnTo>
                  <a:pt x="0" y="514985"/>
                </a:lnTo>
                <a:lnTo>
                  <a:pt x="269240" y="514985"/>
                </a:lnTo>
                <a:lnTo>
                  <a:pt x="269240" y="441910"/>
                </a:lnTo>
                <a:lnTo>
                  <a:pt x="102179" y="441910"/>
                </a:lnTo>
                <a:lnTo>
                  <a:pt x="235286" y="248846"/>
                </a:lnTo>
                <a:lnTo>
                  <a:pt x="251854" y="219813"/>
                </a:lnTo>
                <a:lnTo>
                  <a:pt x="263125" y="190940"/>
                </a:lnTo>
                <a:lnTo>
                  <a:pt x="268582" y="160670"/>
                </a:lnTo>
                <a:lnTo>
                  <a:pt x="269240" y="144752"/>
                </a:lnTo>
                <a:lnTo>
                  <a:pt x="269240" y="132922"/>
                </a:lnTo>
                <a:lnTo>
                  <a:pt x="265097" y="97603"/>
                </a:lnTo>
                <a:lnTo>
                  <a:pt x="252671" y="65415"/>
                </a:lnTo>
                <a:lnTo>
                  <a:pt x="232221" y="38276"/>
                </a:lnTo>
                <a:lnTo>
                  <a:pt x="205038" y="17399"/>
                </a:lnTo>
                <a:lnTo>
                  <a:pt x="171901" y="4263"/>
                </a:lnTo>
                <a:lnTo>
                  <a:pt x="153781" y="1055"/>
                </a:lnTo>
                <a:lnTo>
                  <a:pt x="134625" y="0"/>
                </a:lnTo>
                <a:close/>
              </a:path>
            </a:pathLst>
          </a:custGeom>
          <a:solidFill>
            <a:srgbClr val="000000"/>
          </a:solidFill>
          <a:ln/>
        </p:spPr>
      </p:sp>
      <p:sp>
        <p:nvSpPr>
          <p:cNvPr id="31" name="Text 28"/>
          <p:cNvSpPr/>
          <p:nvPr/>
        </p:nvSpPr>
        <p:spPr>
          <a:xfrm>
            <a:off x="4678045" y="4653915"/>
            <a:ext cx="269240" cy="5149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32" name="Text 29"/>
          <p:cNvSpPr/>
          <p:nvPr/>
        </p:nvSpPr>
        <p:spPr>
          <a:xfrm>
            <a:off x="300611" y="775794"/>
            <a:ext cx="3636579" cy="4001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Цель</a:t>
            </a:r>
            <a:endParaRPr lang="en-US" sz="1600" dirty="0"/>
          </a:p>
        </p:txBody>
      </p:sp>
      <p:sp>
        <p:nvSpPr>
          <p:cNvPr id="33" name="Text 30"/>
          <p:cNvSpPr/>
          <p:nvPr/>
        </p:nvSpPr>
        <p:spPr>
          <a:xfrm>
            <a:off x="531495" y="2255520"/>
            <a:ext cx="3289300" cy="30460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Обеспечить НИЦ «Курчатовский институт» современной, надёжной и полностью соответствующей 223-ФЗ инфраструктурой для проведения закупок, минимизируя административную нагрузку и юридические риски.</a:t>
            </a:r>
            <a:endParaRPr lang="en-US" sz="1600" dirty="0"/>
          </a:p>
        </p:txBody>
      </p:sp>
      <p:sp>
        <p:nvSpPr>
          <p:cNvPr id="34" name="Text 31"/>
          <p:cNvSpPr/>
          <p:nvPr/>
        </p:nvSpPr>
        <p:spPr>
          <a:xfrm>
            <a:off x="4114996" y="5729751"/>
            <a:ext cx="3636579" cy="4001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EF101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Результат</a:t>
            </a:r>
            <a:endParaRPr lang="en-US" sz="1600" dirty="0"/>
          </a:p>
        </p:txBody>
      </p:sp>
      <p:sp>
        <p:nvSpPr>
          <p:cNvPr id="35" name="Text 32"/>
          <p:cNvSpPr/>
          <p:nvPr/>
        </p:nvSpPr>
        <p:spPr>
          <a:xfrm>
            <a:off x="4277995" y="1362075"/>
            <a:ext cx="3289300" cy="304609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Создание основы для эффективного управления государственными средствами и научными проектами, повышение прозрачности и скорости закупочных процедур.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81886" y="247387"/>
            <a:ext cx="508285" cy="508285"/>
          </a:xfrm>
          <a:custGeom>
            <a:avLst/>
            <a:gdLst/>
            <a:ahLst/>
            <a:cxnLst/>
            <a:rect l="l" t="t" r="r" b="b"/>
            <a:pathLst>
              <a:path w="508285" h="508285">
                <a:moveTo>
                  <a:pt x="254142" y="0"/>
                </a:moveTo>
                <a:lnTo>
                  <a:pt x="224504" y="1710"/>
                </a:lnTo>
                <a:lnTo>
                  <a:pt x="195870" y="6712"/>
                </a:lnTo>
                <a:lnTo>
                  <a:pt x="168431" y="14816"/>
                </a:lnTo>
                <a:lnTo>
                  <a:pt x="142377" y="25831"/>
                </a:lnTo>
                <a:lnTo>
                  <a:pt x="117900" y="39567"/>
                </a:lnTo>
                <a:lnTo>
                  <a:pt x="95189" y="55832"/>
                </a:lnTo>
                <a:lnTo>
                  <a:pt x="74437" y="74437"/>
                </a:lnTo>
                <a:lnTo>
                  <a:pt x="55832" y="95189"/>
                </a:lnTo>
                <a:lnTo>
                  <a:pt x="39567" y="117900"/>
                </a:lnTo>
                <a:lnTo>
                  <a:pt x="25831" y="142377"/>
                </a:lnTo>
                <a:lnTo>
                  <a:pt x="14816" y="168431"/>
                </a:lnTo>
                <a:lnTo>
                  <a:pt x="6712" y="195870"/>
                </a:lnTo>
                <a:lnTo>
                  <a:pt x="1710" y="224504"/>
                </a:lnTo>
                <a:lnTo>
                  <a:pt x="0" y="254142"/>
                </a:lnTo>
                <a:lnTo>
                  <a:pt x="1710" y="283781"/>
                </a:lnTo>
                <a:lnTo>
                  <a:pt x="6712" y="312415"/>
                </a:lnTo>
                <a:lnTo>
                  <a:pt x="14816" y="339854"/>
                </a:lnTo>
                <a:lnTo>
                  <a:pt x="25831" y="365908"/>
                </a:lnTo>
                <a:lnTo>
                  <a:pt x="39567" y="390385"/>
                </a:lnTo>
                <a:lnTo>
                  <a:pt x="55832" y="413096"/>
                </a:lnTo>
                <a:lnTo>
                  <a:pt x="74437" y="433848"/>
                </a:lnTo>
                <a:lnTo>
                  <a:pt x="95189" y="452453"/>
                </a:lnTo>
                <a:lnTo>
                  <a:pt x="117900" y="468718"/>
                </a:lnTo>
                <a:lnTo>
                  <a:pt x="142377" y="482454"/>
                </a:lnTo>
                <a:lnTo>
                  <a:pt x="168431" y="493469"/>
                </a:lnTo>
                <a:lnTo>
                  <a:pt x="195870" y="501573"/>
                </a:lnTo>
                <a:lnTo>
                  <a:pt x="224504" y="506575"/>
                </a:lnTo>
                <a:lnTo>
                  <a:pt x="254142" y="508285"/>
                </a:lnTo>
                <a:lnTo>
                  <a:pt x="283781" y="506575"/>
                </a:lnTo>
                <a:lnTo>
                  <a:pt x="312415" y="501573"/>
                </a:lnTo>
                <a:lnTo>
                  <a:pt x="339854" y="493469"/>
                </a:lnTo>
                <a:lnTo>
                  <a:pt x="365908" y="482454"/>
                </a:lnTo>
                <a:lnTo>
                  <a:pt x="390385" y="468718"/>
                </a:lnTo>
                <a:lnTo>
                  <a:pt x="413096" y="452453"/>
                </a:lnTo>
                <a:lnTo>
                  <a:pt x="433848" y="433848"/>
                </a:lnTo>
                <a:lnTo>
                  <a:pt x="452453" y="413096"/>
                </a:lnTo>
                <a:lnTo>
                  <a:pt x="468718" y="390385"/>
                </a:lnTo>
                <a:lnTo>
                  <a:pt x="482454" y="365908"/>
                </a:lnTo>
                <a:lnTo>
                  <a:pt x="493469" y="339854"/>
                </a:lnTo>
                <a:lnTo>
                  <a:pt x="501573" y="312415"/>
                </a:lnTo>
                <a:lnTo>
                  <a:pt x="506575" y="283781"/>
                </a:lnTo>
                <a:lnTo>
                  <a:pt x="508285" y="254142"/>
                </a:lnTo>
                <a:lnTo>
                  <a:pt x="506575" y="224504"/>
                </a:lnTo>
                <a:lnTo>
                  <a:pt x="501573" y="195870"/>
                </a:lnTo>
                <a:lnTo>
                  <a:pt x="493469" y="168431"/>
                </a:lnTo>
                <a:lnTo>
                  <a:pt x="482454" y="142377"/>
                </a:lnTo>
                <a:lnTo>
                  <a:pt x="468718" y="117900"/>
                </a:lnTo>
                <a:lnTo>
                  <a:pt x="452453" y="95189"/>
                </a:lnTo>
                <a:lnTo>
                  <a:pt x="433848" y="74437"/>
                </a:lnTo>
                <a:lnTo>
                  <a:pt x="413096" y="55832"/>
                </a:lnTo>
                <a:lnTo>
                  <a:pt x="390385" y="39567"/>
                </a:lnTo>
                <a:lnTo>
                  <a:pt x="365908" y="25831"/>
                </a:lnTo>
                <a:lnTo>
                  <a:pt x="339854" y="14816"/>
                </a:lnTo>
                <a:lnTo>
                  <a:pt x="312415" y="6712"/>
                </a:lnTo>
                <a:lnTo>
                  <a:pt x="283781" y="1710"/>
                </a:lnTo>
                <a:lnTo>
                  <a:pt x="254142" y="0"/>
                </a:lnTo>
                <a:close/>
              </a:path>
            </a:pathLst>
          </a:custGeom>
          <a:solidFill>
            <a:srgbClr val="DDF100"/>
          </a:solidFill>
          <a:ln/>
        </p:spPr>
      </p:sp>
      <p:sp>
        <p:nvSpPr>
          <p:cNvPr id="3" name="Text 1"/>
          <p:cNvSpPr/>
          <p:nvPr/>
        </p:nvSpPr>
        <p:spPr>
          <a:xfrm>
            <a:off x="381886" y="247387"/>
            <a:ext cx="508285" cy="5082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10972457" y="323827"/>
            <a:ext cx="353874" cy="494808"/>
          </a:xfrm>
          <a:custGeom>
            <a:avLst/>
            <a:gdLst/>
            <a:ahLst/>
            <a:cxnLst/>
            <a:rect l="l" t="t" r="r" b="b"/>
            <a:pathLst>
              <a:path w="353874" h="494808">
                <a:moveTo>
                  <a:pt x="353874" y="0"/>
                </a:moveTo>
                <a:lnTo>
                  <a:pt x="0" y="0"/>
                </a:lnTo>
                <a:lnTo>
                  <a:pt x="0" y="353812"/>
                </a:lnTo>
                <a:lnTo>
                  <a:pt x="231375" y="353812"/>
                </a:lnTo>
                <a:lnTo>
                  <a:pt x="353874" y="494808"/>
                </a:lnTo>
                <a:lnTo>
                  <a:pt x="353874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5" name="Text 3"/>
          <p:cNvSpPr/>
          <p:nvPr/>
        </p:nvSpPr>
        <p:spPr>
          <a:xfrm>
            <a:off x="10972457" y="323827"/>
            <a:ext cx="353874" cy="494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1406029" y="323827"/>
            <a:ext cx="353874" cy="494808"/>
          </a:xfrm>
          <a:custGeom>
            <a:avLst/>
            <a:gdLst/>
            <a:ahLst/>
            <a:cxnLst/>
            <a:rect l="l" t="t" r="r" b="b"/>
            <a:pathLst>
              <a:path w="353874" h="494808">
                <a:moveTo>
                  <a:pt x="353874" y="0"/>
                </a:moveTo>
                <a:lnTo>
                  <a:pt x="0" y="0"/>
                </a:lnTo>
                <a:lnTo>
                  <a:pt x="0" y="353812"/>
                </a:lnTo>
                <a:lnTo>
                  <a:pt x="231375" y="353812"/>
                </a:lnTo>
                <a:lnTo>
                  <a:pt x="353874" y="494808"/>
                </a:lnTo>
                <a:lnTo>
                  <a:pt x="353874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7" name="Text 5"/>
          <p:cNvSpPr/>
          <p:nvPr/>
        </p:nvSpPr>
        <p:spPr>
          <a:xfrm>
            <a:off x="11406029" y="323827"/>
            <a:ext cx="353874" cy="494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505460" y="1390650"/>
            <a:ext cx="3511550" cy="4972050"/>
          </a:xfrm>
          <a:custGeom>
            <a:avLst/>
            <a:gdLst/>
            <a:ahLst/>
            <a:cxnLst/>
            <a:rect l="l" t="t" r="r" b="b"/>
            <a:pathLst>
              <a:path w="3511550" h="4972050">
                <a:moveTo>
                  <a:pt x="3165100" y="0"/>
                </a:moveTo>
                <a:lnTo>
                  <a:pt x="346450" y="0"/>
                </a:lnTo>
                <a:lnTo>
                  <a:pt x="318035" y="1148"/>
                </a:lnTo>
                <a:lnTo>
                  <a:pt x="290254" y="4534"/>
                </a:lnTo>
                <a:lnTo>
                  <a:pt x="263193" y="10069"/>
                </a:lnTo>
                <a:lnTo>
                  <a:pt x="236945" y="17662"/>
                </a:lnTo>
                <a:lnTo>
                  <a:pt x="211596" y="27226"/>
                </a:lnTo>
                <a:lnTo>
                  <a:pt x="187236" y="38670"/>
                </a:lnTo>
                <a:lnTo>
                  <a:pt x="163955" y="51906"/>
                </a:lnTo>
                <a:lnTo>
                  <a:pt x="141841" y="66845"/>
                </a:lnTo>
                <a:lnTo>
                  <a:pt x="120984" y="83396"/>
                </a:lnTo>
                <a:lnTo>
                  <a:pt x="101473" y="101473"/>
                </a:lnTo>
                <a:lnTo>
                  <a:pt x="83396" y="120984"/>
                </a:lnTo>
                <a:lnTo>
                  <a:pt x="66845" y="141841"/>
                </a:lnTo>
                <a:lnTo>
                  <a:pt x="51906" y="163955"/>
                </a:lnTo>
                <a:lnTo>
                  <a:pt x="38670" y="187236"/>
                </a:lnTo>
                <a:lnTo>
                  <a:pt x="27226" y="211596"/>
                </a:lnTo>
                <a:lnTo>
                  <a:pt x="17662" y="236945"/>
                </a:lnTo>
                <a:lnTo>
                  <a:pt x="10069" y="263193"/>
                </a:lnTo>
                <a:lnTo>
                  <a:pt x="4534" y="290254"/>
                </a:lnTo>
                <a:lnTo>
                  <a:pt x="1148" y="318035"/>
                </a:lnTo>
                <a:lnTo>
                  <a:pt x="0" y="346450"/>
                </a:lnTo>
                <a:lnTo>
                  <a:pt x="0" y="4972050"/>
                </a:lnTo>
                <a:lnTo>
                  <a:pt x="3511550" y="4972050"/>
                </a:lnTo>
                <a:lnTo>
                  <a:pt x="3511550" y="346450"/>
                </a:lnTo>
                <a:lnTo>
                  <a:pt x="3510401" y="318035"/>
                </a:lnTo>
                <a:lnTo>
                  <a:pt x="3507016" y="290254"/>
                </a:lnTo>
                <a:lnTo>
                  <a:pt x="3501481" y="263193"/>
                </a:lnTo>
                <a:lnTo>
                  <a:pt x="3493888" y="236945"/>
                </a:lnTo>
                <a:lnTo>
                  <a:pt x="3484324" y="211596"/>
                </a:lnTo>
                <a:lnTo>
                  <a:pt x="3472880" y="187236"/>
                </a:lnTo>
                <a:lnTo>
                  <a:pt x="3459644" y="163955"/>
                </a:lnTo>
                <a:lnTo>
                  <a:pt x="3444705" y="141841"/>
                </a:lnTo>
                <a:lnTo>
                  <a:pt x="3428153" y="120984"/>
                </a:lnTo>
                <a:lnTo>
                  <a:pt x="3410077" y="101473"/>
                </a:lnTo>
                <a:lnTo>
                  <a:pt x="3390566" y="83396"/>
                </a:lnTo>
                <a:lnTo>
                  <a:pt x="3369709" y="66845"/>
                </a:lnTo>
                <a:lnTo>
                  <a:pt x="3347595" y="51906"/>
                </a:lnTo>
                <a:lnTo>
                  <a:pt x="3324314" y="38670"/>
                </a:lnTo>
                <a:lnTo>
                  <a:pt x="3299954" y="27226"/>
                </a:lnTo>
                <a:lnTo>
                  <a:pt x="3274605" y="17662"/>
                </a:lnTo>
                <a:lnTo>
                  <a:pt x="3248356" y="10069"/>
                </a:lnTo>
                <a:lnTo>
                  <a:pt x="3221296" y="4534"/>
                </a:lnTo>
                <a:lnTo>
                  <a:pt x="3193515" y="1148"/>
                </a:lnTo>
                <a:lnTo>
                  <a:pt x="3165100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9" name="Text 7"/>
          <p:cNvSpPr/>
          <p:nvPr/>
        </p:nvSpPr>
        <p:spPr>
          <a:xfrm>
            <a:off x="505460" y="1390650"/>
            <a:ext cx="3511550" cy="497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4403725" y="1390650"/>
            <a:ext cx="3511550" cy="4972050"/>
          </a:xfrm>
          <a:custGeom>
            <a:avLst/>
            <a:gdLst/>
            <a:ahLst/>
            <a:cxnLst/>
            <a:rect l="l" t="t" r="r" b="b"/>
            <a:pathLst>
              <a:path w="3511550" h="4972050">
                <a:moveTo>
                  <a:pt x="3165100" y="0"/>
                </a:moveTo>
                <a:lnTo>
                  <a:pt x="346450" y="0"/>
                </a:lnTo>
                <a:lnTo>
                  <a:pt x="318035" y="1148"/>
                </a:lnTo>
                <a:lnTo>
                  <a:pt x="290254" y="4534"/>
                </a:lnTo>
                <a:lnTo>
                  <a:pt x="263193" y="10069"/>
                </a:lnTo>
                <a:lnTo>
                  <a:pt x="236945" y="17662"/>
                </a:lnTo>
                <a:lnTo>
                  <a:pt x="211596" y="27226"/>
                </a:lnTo>
                <a:lnTo>
                  <a:pt x="187236" y="38670"/>
                </a:lnTo>
                <a:lnTo>
                  <a:pt x="163955" y="51906"/>
                </a:lnTo>
                <a:lnTo>
                  <a:pt x="141841" y="66845"/>
                </a:lnTo>
                <a:lnTo>
                  <a:pt x="120984" y="83396"/>
                </a:lnTo>
                <a:lnTo>
                  <a:pt x="101473" y="101473"/>
                </a:lnTo>
                <a:lnTo>
                  <a:pt x="83396" y="120984"/>
                </a:lnTo>
                <a:lnTo>
                  <a:pt x="66845" y="141841"/>
                </a:lnTo>
                <a:lnTo>
                  <a:pt x="51906" y="163955"/>
                </a:lnTo>
                <a:lnTo>
                  <a:pt x="38670" y="187236"/>
                </a:lnTo>
                <a:lnTo>
                  <a:pt x="27226" y="211596"/>
                </a:lnTo>
                <a:lnTo>
                  <a:pt x="17662" y="236945"/>
                </a:lnTo>
                <a:lnTo>
                  <a:pt x="10069" y="263193"/>
                </a:lnTo>
                <a:lnTo>
                  <a:pt x="4534" y="290254"/>
                </a:lnTo>
                <a:lnTo>
                  <a:pt x="1148" y="318035"/>
                </a:lnTo>
                <a:lnTo>
                  <a:pt x="0" y="346450"/>
                </a:lnTo>
                <a:lnTo>
                  <a:pt x="0" y="4972050"/>
                </a:lnTo>
                <a:lnTo>
                  <a:pt x="3511550" y="4972050"/>
                </a:lnTo>
                <a:lnTo>
                  <a:pt x="3511550" y="346450"/>
                </a:lnTo>
                <a:lnTo>
                  <a:pt x="3510401" y="318035"/>
                </a:lnTo>
                <a:lnTo>
                  <a:pt x="3507016" y="290254"/>
                </a:lnTo>
                <a:lnTo>
                  <a:pt x="3501481" y="263193"/>
                </a:lnTo>
                <a:lnTo>
                  <a:pt x="3493888" y="236945"/>
                </a:lnTo>
                <a:lnTo>
                  <a:pt x="3484324" y="211596"/>
                </a:lnTo>
                <a:lnTo>
                  <a:pt x="3472880" y="187236"/>
                </a:lnTo>
                <a:lnTo>
                  <a:pt x="3459644" y="163955"/>
                </a:lnTo>
                <a:lnTo>
                  <a:pt x="3444705" y="141841"/>
                </a:lnTo>
                <a:lnTo>
                  <a:pt x="3428153" y="120984"/>
                </a:lnTo>
                <a:lnTo>
                  <a:pt x="3410077" y="101473"/>
                </a:lnTo>
                <a:lnTo>
                  <a:pt x="3390566" y="83396"/>
                </a:lnTo>
                <a:lnTo>
                  <a:pt x="3369709" y="66845"/>
                </a:lnTo>
                <a:lnTo>
                  <a:pt x="3347595" y="51906"/>
                </a:lnTo>
                <a:lnTo>
                  <a:pt x="3324314" y="38670"/>
                </a:lnTo>
                <a:lnTo>
                  <a:pt x="3299954" y="27226"/>
                </a:lnTo>
                <a:lnTo>
                  <a:pt x="3274605" y="17662"/>
                </a:lnTo>
                <a:lnTo>
                  <a:pt x="3248356" y="10069"/>
                </a:lnTo>
                <a:lnTo>
                  <a:pt x="3221296" y="4534"/>
                </a:lnTo>
                <a:lnTo>
                  <a:pt x="3193515" y="1148"/>
                </a:lnTo>
                <a:lnTo>
                  <a:pt x="3165100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11" name="Text 9"/>
          <p:cNvSpPr/>
          <p:nvPr/>
        </p:nvSpPr>
        <p:spPr>
          <a:xfrm>
            <a:off x="4403725" y="1390650"/>
            <a:ext cx="3511550" cy="497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8302625" y="1390650"/>
            <a:ext cx="3511550" cy="4972050"/>
          </a:xfrm>
          <a:custGeom>
            <a:avLst/>
            <a:gdLst/>
            <a:ahLst/>
            <a:cxnLst/>
            <a:rect l="l" t="t" r="r" b="b"/>
            <a:pathLst>
              <a:path w="3511550" h="4972050">
                <a:moveTo>
                  <a:pt x="3165100" y="0"/>
                </a:moveTo>
                <a:lnTo>
                  <a:pt x="346450" y="0"/>
                </a:lnTo>
                <a:lnTo>
                  <a:pt x="318035" y="1148"/>
                </a:lnTo>
                <a:lnTo>
                  <a:pt x="290254" y="4534"/>
                </a:lnTo>
                <a:lnTo>
                  <a:pt x="263193" y="10069"/>
                </a:lnTo>
                <a:lnTo>
                  <a:pt x="236945" y="17662"/>
                </a:lnTo>
                <a:lnTo>
                  <a:pt x="211596" y="27226"/>
                </a:lnTo>
                <a:lnTo>
                  <a:pt x="187236" y="38670"/>
                </a:lnTo>
                <a:lnTo>
                  <a:pt x="163955" y="51906"/>
                </a:lnTo>
                <a:lnTo>
                  <a:pt x="141841" y="66845"/>
                </a:lnTo>
                <a:lnTo>
                  <a:pt x="120984" y="83396"/>
                </a:lnTo>
                <a:lnTo>
                  <a:pt x="101473" y="101473"/>
                </a:lnTo>
                <a:lnTo>
                  <a:pt x="83396" y="120984"/>
                </a:lnTo>
                <a:lnTo>
                  <a:pt x="66845" y="141841"/>
                </a:lnTo>
                <a:lnTo>
                  <a:pt x="51906" y="163955"/>
                </a:lnTo>
                <a:lnTo>
                  <a:pt x="38670" y="187236"/>
                </a:lnTo>
                <a:lnTo>
                  <a:pt x="27226" y="211596"/>
                </a:lnTo>
                <a:lnTo>
                  <a:pt x="17662" y="236945"/>
                </a:lnTo>
                <a:lnTo>
                  <a:pt x="10069" y="263193"/>
                </a:lnTo>
                <a:lnTo>
                  <a:pt x="4534" y="290254"/>
                </a:lnTo>
                <a:lnTo>
                  <a:pt x="1148" y="318035"/>
                </a:lnTo>
                <a:lnTo>
                  <a:pt x="0" y="346450"/>
                </a:lnTo>
                <a:lnTo>
                  <a:pt x="0" y="4972050"/>
                </a:lnTo>
                <a:lnTo>
                  <a:pt x="3511550" y="4972050"/>
                </a:lnTo>
                <a:lnTo>
                  <a:pt x="3511550" y="346450"/>
                </a:lnTo>
                <a:lnTo>
                  <a:pt x="3510401" y="318035"/>
                </a:lnTo>
                <a:lnTo>
                  <a:pt x="3507016" y="290254"/>
                </a:lnTo>
                <a:lnTo>
                  <a:pt x="3501481" y="263193"/>
                </a:lnTo>
                <a:lnTo>
                  <a:pt x="3493888" y="236945"/>
                </a:lnTo>
                <a:lnTo>
                  <a:pt x="3484324" y="211596"/>
                </a:lnTo>
                <a:lnTo>
                  <a:pt x="3472880" y="187236"/>
                </a:lnTo>
                <a:lnTo>
                  <a:pt x="3459644" y="163955"/>
                </a:lnTo>
                <a:lnTo>
                  <a:pt x="3444705" y="141841"/>
                </a:lnTo>
                <a:lnTo>
                  <a:pt x="3428153" y="120984"/>
                </a:lnTo>
                <a:lnTo>
                  <a:pt x="3410077" y="101473"/>
                </a:lnTo>
                <a:lnTo>
                  <a:pt x="3390566" y="83396"/>
                </a:lnTo>
                <a:lnTo>
                  <a:pt x="3369709" y="66845"/>
                </a:lnTo>
                <a:lnTo>
                  <a:pt x="3347595" y="51906"/>
                </a:lnTo>
                <a:lnTo>
                  <a:pt x="3324314" y="38670"/>
                </a:lnTo>
                <a:lnTo>
                  <a:pt x="3299954" y="27226"/>
                </a:lnTo>
                <a:lnTo>
                  <a:pt x="3274605" y="17662"/>
                </a:lnTo>
                <a:lnTo>
                  <a:pt x="3248356" y="10069"/>
                </a:lnTo>
                <a:lnTo>
                  <a:pt x="3221296" y="4534"/>
                </a:lnTo>
                <a:lnTo>
                  <a:pt x="3193515" y="1148"/>
                </a:lnTo>
                <a:lnTo>
                  <a:pt x="3165100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13" name="Text 11"/>
          <p:cNvSpPr/>
          <p:nvPr/>
        </p:nvSpPr>
        <p:spPr>
          <a:xfrm>
            <a:off x="8302625" y="1390650"/>
            <a:ext cx="3511550" cy="4972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02042" y="6362253"/>
            <a:ext cx="3511404" cy="184446"/>
          </a:xfrm>
          <a:custGeom>
            <a:avLst/>
            <a:gdLst/>
            <a:ahLst/>
            <a:cxnLst/>
            <a:rect l="l" t="t" r="r" b="b"/>
            <a:pathLst>
              <a:path w="3511404" h="184446">
                <a:moveTo>
                  <a:pt x="3511404" y="0"/>
                </a:moveTo>
                <a:lnTo>
                  <a:pt x="0" y="0"/>
                </a:lnTo>
                <a:lnTo>
                  <a:pt x="0" y="184446"/>
                </a:lnTo>
                <a:lnTo>
                  <a:pt x="3511404" y="184446"/>
                </a:lnTo>
                <a:lnTo>
                  <a:pt x="3511404" y="0"/>
                </a:lnTo>
                <a:close/>
              </a:path>
            </a:pathLst>
          </a:custGeom>
          <a:solidFill>
            <a:srgbClr val="DDF100"/>
          </a:solidFill>
          <a:ln/>
        </p:spPr>
      </p:sp>
      <p:sp>
        <p:nvSpPr>
          <p:cNvPr id="15" name="Text 13"/>
          <p:cNvSpPr/>
          <p:nvPr/>
        </p:nvSpPr>
        <p:spPr>
          <a:xfrm>
            <a:off x="502042" y="6362253"/>
            <a:ext cx="3511404" cy="1844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4400669" y="6362253"/>
            <a:ext cx="3511404" cy="184446"/>
          </a:xfrm>
          <a:custGeom>
            <a:avLst/>
            <a:gdLst/>
            <a:ahLst/>
            <a:cxnLst/>
            <a:rect l="l" t="t" r="r" b="b"/>
            <a:pathLst>
              <a:path w="3511404" h="184446">
                <a:moveTo>
                  <a:pt x="3511404" y="0"/>
                </a:moveTo>
                <a:lnTo>
                  <a:pt x="0" y="0"/>
                </a:lnTo>
                <a:lnTo>
                  <a:pt x="0" y="184446"/>
                </a:lnTo>
                <a:lnTo>
                  <a:pt x="3511404" y="184446"/>
                </a:lnTo>
                <a:lnTo>
                  <a:pt x="3511404" y="0"/>
                </a:lnTo>
                <a:close/>
              </a:path>
            </a:pathLst>
          </a:custGeom>
          <a:solidFill>
            <a:srgbClr val="DDF100"/>
          </a:solidFill>
          <a:ln/>
        </p:spPr>
      </p:sp>
      <p:sp>
        <p:nvSpPr>
          <p:cNvPr id="17" name="Text 15"/>
          <p:cNvSpPr/>
          <p:nvPr/>
        </p:nvSpPr>
        <p:spPr>
          <a:xfrm>
            <a:off x="4400669" y="6362253"/>
            <a:ext cx="3511404" cy="1844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8299295" y="6362253"/>
            <a:ext cx="3511404" cy="184446"/>
          </a:xfrm>
          <a:custGeom>
            <a:avLst/>
            <a:gdLst/>
            <a:ahLst/>
            <a:cxnLst/>
            <a:rect l="l" t="t" r="r" b="b"/>
            <a:pathLst>
              <a:path w="3511404" h="184446">
                <a:moveTo>
                  <a:pt x="3511404" y="0"/>
                </a:moveTo>
                <a:lnTo>
                  <a:pt x="0" y="0"/>
                </a:lnTo>
                <a:lnTo>
                  <a:pt x="0" y="184446"/>
                </a:lnTo>
                <a:lnTo>
                  <a:pt x="3511404" y="184446"/>
                </a:lnTo>
                <a:lnTo>
                  <a:pt x="3511404" y="0"/>
                </a:lnTo>
                <a:close/>
              </a:path>
            </a:pathLst>
          </a:custGeom>
          <a:solidFill>
            <a:srgbClr val="DDF100"/>
          </a:solidFill>
          <a:ln/>
        </p:spPr>
      </p:sp>
      <p:sp>
        <p:nvSpPr>
          <p:cNvPr id="19" name="Text 17"/>
          <p:cNvSpPr/>
          <p:nvPr/>
        </p:nvSpPr>
        <p:spPr>
          <a:xfrm>
            <a:off x="8299295" y="6362253"/>
            <a:ext cx="3511404" cy="1844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1510748" y="61155"/>
            <a:ext cx="8123830" cy="1323439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Суть: решение под ключ от платформы до сопровождения</a:t>
            </a:r>
            <a:endParaRPr lang="en-US" sz="1600" dirty="0"/>
          </a:p>
        </p:txBody>
      </p:sp>
      <p:sp>
        <p:nvSpPr>
          <p:cNvPr id="21" name="Shape 19"/>
          <p:cNvSpPr/>
          <p:nvPr/>
        </p:nvSpPr>
        <p:spPr>
          <a:xfrm>
            <a:off x="838200" y="1676400"/>
            <a:ext cx="2895600" cy="838200"/>
          </a:xfrm>
          <a:prstGeom prst="roundRect">
            <a:avLst/>
          </a:prstGeom>
          <a:solidFill>
            <a:srgbClr val="FFFFFF"/>
          </a:solidFill>
          <a:ln/>
        </p:spPr>
      </p:sp>
      <p:sp>
        <p:nvSpPr>
          <p:cNvPr id="22" name="Text 20"/>
          <p:cNvSpPr/>
          <p:nvPr/>
        </p:nvSpPr>
        <p:spPr>
          <a:xfrm>
            <a:off x="838200" y="1676400"/>
            <a:ext cx="2895600" cy="8382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3" name="Shape 21"/>
          <p:cNvSpPr/>
          <p:nvPr/>
        </p:nvSpPr>
        <p:spPr>
          <a:xfrm>
            <a:off x="4702810" y="1676400"/>
            <a:ext cx="2895600" cy="838200"/>
          </a:xfrm>
          <a:prstGeom prst="roundRect">
            <a:avLst/>
          </a:prstGeom>
          <a:solidFill>
            <a:srgbClr val="FFFFFF"/>
          </a:solidFill>
          <a:ln/>
        </p:spPr>
      </p:sp>
      <p:sp>
        <p:nvSpPr>
          <p:cNvPr id="24" name="Text 22"/>
          <p:cNvSpPr/>
          <p:nvPr/>
        </p:nvSpPr>
        <p:spPr>
          <a:xfrm>
            <a:off x="4702810" y="1676400"/>
            <a:ext cx="2895600" cy="8382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5" name="Shape 23"/>
          <p:cNvSpPr/>
          <p:nvPr/>
        </p:nvSpPr>
        <p:spPr>
          <a:xfrm>
            <a:off x="8652510" y="1676400"/>
            <a:ext cx="2895600" cy="838200"/>
          </a:xfrm>
          <a:prstGeom prst="roundRect">
            <a:avLst/>
          </a:prstGeom>
          <a:solidFill>
            <a:srgbClr val="FFFFFF"/>
          </a:solidFill>
          <a:ln/>
        </p:spPr>
      </p:sp>
      <p:sp>
        <p:nvSpPr>
          <p:cNvPr id="26" name="Text 24"/>
          <p:cNvSpPr/>
          <p:nvPr/>
        </p:nvSpPr>
        <p:spPr>
          <a:xfrm>
            <a:off x="8652510" y="1676400"/>
            <a:ext cx="2895600" cy="8382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7" name="Text 25"/>
          <p:cNvSpPr/>
          <p:nvPr/>
        </p:nvSpPr>
        <p:spPr>
          <a:xfrm>
            <a:off x="1161533" y="1752552"/>
            <a:ext cx="2191335" cy="64633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Полное решение под ключ</a:t>
            </a:r>
            <a:endParaRPr lang="en-US" sz="1600" dirty="0"/>
          </a:p>
        </p:txBody>
      </p:sp>
      <p:sp>
        <p:nvSpPr>
          <p:cNvPr id="28" name="Text 26"/>
          <p:cNvSpPr/>
          <p:nvPr/>
        </p:nvSpPr>
        <p:spPr>
          <a:xfrm>
            <a:off x="698505" y="2821345"/>
            <a:ext cx="3232357" cy="300697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Предлагается полноценное решение под ключ: от программной платформы до оперативного сопровождения закупочных процедур аккредитованным оператором.</a:t>
            </a:r>
            <a:endParaRPr lang="en-US" sz="1600" dirty="0"/>
          </a:p>
        </p:txBody>
      </p:sp>
      <p:sp>
        <p:nvSpPr>
          <p:cNvPr id="29" name="Text 27"/>
          <p:cNvSpPr/>
          <p:nvPr/>
        </p:nvSpPr>
        <p:spPr>
          <a:xfrm>
            <a:off x="5105339" y="1752552"/>
            <a:ext cx="2191335" cy="646331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Быстрый запуск</a:t>
            </a: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4540076" y="2821345"/>
            <a:ext cx="3232357" cy="300697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Исключается необходимость в штатных закупочных специалистах, сокращается время запуска, гарантируется соответствие закону.</a:t>
            </a:r>
            <a:endParaRPr lang="en-US" sz="1600" dirty="0"/>
          </a:p>
        </p:txBody>
      </p:sp>
      <p:sp>
        <p:nvSpPr>
          <p:cNvPr id="31" name="Text 29"/>
          <p:cNvSpPr/>
          <p:nvPr/>
        </p:nvSpPr>
        <p:spPr>
          <a:xfrm>
            <a:off x="8949055" y="1753235"/>
            <a:ext cx="2191385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Готовый процесс</a:t>
            </a:r>
            <a:endParaRPr lang="en-US" sz="1600" dirty="0"/>
          </a:p>
        </p:txBody>
      </p:sp>
      <p:sp>
        <p:nvSpPr>
          <p:cNvPr id="32" name="Text 30"/>
          <p:cNvSpPr/>
          <p:nvPr/>
        </p:nvSpPr>
        <p:spPr>
          <a:xfrm>
            <a:off x="8486001" y="2821345"/>
            <a:ext cx="3232357" cy="300697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Заказчик получает готовый процесс без затрат на разработку, с полной прозрачностью и минимальными рисками.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023253" y="298429"/>
            <a:ext cx="302660" cy="423186"/>
          </a:xfrm>
          <a:custGeom>
            <a:avLst/>
            <a:gdLst/>
            <a:ahLst/>
            <a:cxnLst/>
            <a:rect l="l" t="t" r="r" b="b"/>
            <a:pathLst>
              <a:path w="302660" h="423186">
                <a:moveTo>
                  <a:pt x="302660" y="0"/>
                </a:moveTo>
                <a:lnTo>
                  <a:pt x="0" y="0"/>
                </a:lnTo>
                <a:lnTo>
                  <a:pt x="0" y="302599"/>
                </a:lnTo>
                <a:lnTo>
                  <a:pt x="197890" y="302599"/>
                </a:lnTo>
                <a:lnTo>
                  <a:pt x="302660" y="423186"/>
                </a:lnTo>
                <a:lnTo>
                  <a:pt x="302660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3" name="Text 1"/>
          <p:cNvSpPr/>
          <p:nvPr/>
        </p:nvSpPr>
        <p:spPr>
          <a:xfrm>
            <a:off x="11023253" y="298429"/>
            <a:ext cx="302660" cy="4231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11393888" y="298429"/>
            <a:ext cx="302660" cy="423186"/>
          </a:xfrm>
          <a:custGeom>
            <a:avLst/>
            <a:gdLst/>
            <a:ahLst/>
            <a:cxnLst/>
            <a:rect l="l" t="t" r="r" b="b"/>
            <a:pathLst>
              <a:path w="302660" h="423186">
                <a:moveTo>
                  <a:pt x="302660" y="0"/>
                </a:moveTo>
                <a:lnTo>
                  <a:pt x="0" y="0"/>
                </a:lnTo>
                <a:lnTo>
                  <a:pt x="0" y="302599"/>
                </a:lnTo>
                <a:lnTo>
                  <a:pt x="197890" y="302599"/>
                </a:lnTo>
                <a:lnTo>
                  <a:pt x="302660" y="423186"/>
                </a:lnTo>
                <a:lnTo>
                  <a:pt x="302660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5" name="Text 3"/>
          <p:cNvSpPr/>
          <p:nvPr/>
        </p:nvSpPr>
        <p:spPr>
          <a:xfrm>
            <a:off x="11393888" y="298429"/>
            <a:ext cx="302660" cy="4231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121327" y="1415950"/>
            <a:ext cx="4906107" cy="2503305"/>
          </a:xfrm>
          <a:custGeom>
            <a:avLst/>
            <a:gdLst/>
            <a:ahLst/>
            <a:cxnLst/>
            <a:rect l="l" t="t" r="r" b="b"/>
            <a:pathLst>
              <a:path w="4906107" h="2503305">
                <a:moveTo>
                  <a:pt x="4906107" y="0"/>
                </a:moveTo>
                <a:lnTo>
                  <a:pt x="0" y="0"/>
                </a:lnTo>
                <a:lnTo>
                  <a:pt x="0" y="2503305"/>
                </a:lnTo>
                <a:lnTo>
                  <a:pt x="4906107" y="2503305"/>
                </a:lnTo>
                <a:lnTo>
                  <a:pt x="4906107" y="0"/>
                </a:lnTo>
                <a:close/>
              </a:path>
            </a:pathLst>
          </a:custGeom>
          <a:solidFill>
            <a:srgbClr val="DDF100"/>
          </a:solidFill>
          <a:ln/>
        </p:spPr>
      </p:sp>
      <p:sp>
        <p:nvSpPr>
          <p:cNvPr id="7" name="Text 5"/>
          <p:cNvSpPr/>
          <p:nvPr/>
        </p:nvSpPr>
        <p:spPr>
          <a:xfrm>
            <a:off x="1121327" y="1415950"/>
            <a:ext cx="4906107" cy="2503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6164632" y="1415950"/>
            <a:ext cx="4906107" cy="2503305"/>
          </a:xfrm>
          <a:custGeom>
            <a:avLst/>
            <a:gdLst/>
            <a:ahLst/>
            <a:cxnLst/>
            <a:rect l="l" t="t" r="r" b="b"/>
            <a:pathLst>
              <a:path w="4906107" h="2503305">
                <a:moveTo>
                  <a:pt x="4906107" y="0"/>
                </a:moveTo>
                <a:lnTo>
                  <a:pt x="0" y="0"/>
                </a:lnTo>
                <a:lnTo>
                  <a:pt x="0" y="2503305"/>
                </a:lnTo>
                <a:lnTo>
                  <a:pt x="4906107" y="2503305"/>
                </a:lnTo>
                <a:lnTo>
                  <a:pt x="4906107" y="0"/>
                </a:lnTo>
                <a:close/>
              </a:path>
            </a:pathLst>
          </a:custGeom>
          <a:solidFill>
            <a:srgbClr val="DDF100"/>
          </a:solidFill>
          <a:ln/>
        </p:spPr>
      </p:sp>
      <p:sp>
        <p:nvSpPr>
          <p:cNvPr id="9" name="Text 7"/>
          <p:cNvSpPr/>
          <p:nvPr/>
        </p:nvSpPr>
        <p:spPr>
          <a:xfrm>
            <a:off x="6164632" y="1415950"/>
            <a:ext cx="4906107" cy="2503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1121327" y="4050908"/>
            <a:ext cx="4906107" cy="2503305"/>
          </a:xfrm>
          <a:custGeom>
            <a:avLst/>
            <a:gdLst/>
            <a:ahLst/>
            <a:cxnLst/>
            <a:rect l="l" t="t" r="r" b="b"/>
            <a:pathLst>
              <a:path w="4906107" h="2503305">
                <a:moveTo>
                  <a:pt x="4906107" y="0"/>
                </a:moveTo>
                <a:lnTo>
                  <a:pt x="0" y="0"/>
                </a:lnTo>
                <a:lnTo>
                  <a:pt x="0" y="2503305"/>
                </a:lnTo>
                <a:lnTo>
                  <a:pt x="4906107" y="2503305"/>
                </a:lnTo>
                <a:lnTo>
                  <a:pt x="4906107" y="0"/>
                </a:lnTo>
                <a:close/>
              </a:path>
            </a:pathLst>
          </a:custGeom>
          <a:solidFill>
            <a:srgbClr val="DDF100"/>
          </a:solidFill>
          <a:ln/>
        </p:spPr>
      </p:sp>
      <p:sp>
        <p:nvSpPr>
          <p:cNvPr id="11" name="Text 9"/>
          <p:cNvSpPr/>
          <p:nvPr/>
        </p:nvSpPr>
        <p:spPr>
          <a:xfrm>
            <a:off x="1121327" y="4050908"/>
            <a:ext cx="4906107" cy="2503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6164632" y="4050908"/>
            <a:ext cx="4906107" cy="2503305"/>
          </a:xfrm>
          <a:custGeom>
            <a:avLst/>
            <a:gdLst/>
            <a:ahLst/>
            <a:cxnLst/>
            <a:rect l="l" t="t" r="r" b="b"/>
            <a:pathLst>
              <a:path w="4906107" h="2503305">
                <a:moveTo>
                  <a:pt x="4906107" y="0"/>
                </a:moveTo>
                <a:lnTo>
                  <a:pt x="0" y="0"/>
                </a:lnTo>
                <a:lnTo>
                  <a:pt x="0" y="2503305"/>
                </a:lnTo>
                <a:lnTo>
                  <a:pt x="4906107" y="2503305"/>
                </a:lnTo>
                <a:lnTo>
                  <a:pt x="4906107" y="0"/>
                </a:lnTo>
                <a:close/>
              </a:path>
            </a:pathLst>
          </a:custGeom>
          <a:solidFill>
            <a:srgbClr val="DDF100"/>
          </a:solidFill>
          <a:ln/>
        </p:spPr>
      </p:sp>
      <p:sp>
        <p:nvSpPr>
          <p:cNvPr id="13" name="Text 11"/>
          <p:cNvSpPr/>
          <p:nvPr/>
        </p:nvSpPr>
        <p:spPr>
          <a:xfrm>
            <a:off x="6164632" y="4050908"/>
            <a:ext cx="4906107" cy="25033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613410" y="1416050"/>
            <a:ext cx="508000" cy="608965"/>
          </a:xfrm>
          <a:custGeom>
            <a:avLst/>
            <a:gdLst/>
            <a:ahLst/>
            <a:cxnLst/>
            <a:rect l="l" t="t" r="r" b="b"/>
            <a:pathLst>
              <a:path w="508000" h="608965">
                <a:moveTo>
                  <a:pt x="508000" y="0"/>
                </a:moveTo>
                <a:lnTo>
                  <a:pt x="0" y="0"/>
                </a:lnTo>
                <a:lnTo>
                  <a:pt x="0" y="608965"/>
                </a:lnTo>
                <a:lnTo>
                  <a:pt x="508000" y="608965"/>
                </a:lnTo>
                <a:lnTo>
                  <a:pt x="508000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15" name="Text 13"/>
          <p:cNvSpPr/>
          <p:nvPr/>
        </p:nvSpPr>
        <p:spPr>
          <a:xfrm>
            <a:off x="613410" y="1416050"/>
            <a:ext cx="508000" cy="6089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613410" y="4050665"/>
            <a:ext cx="508000" cy="608965"/>
          </a:xfrm>
          <a:custGeom>
            <a:avLst/>
            <a:gdLst/>
            <a:ahLst/>
            <a:cxnLst/>
            <a:rect l="l" t="t" r="r" b="b"/>
            <a:pathLst>
              <a:path w="508000" h="608965">
                <a:moveTo>
                  <a:pt x="508000" y="0"/>
                </a:moveTo>
                <a:lnTo>
                  <a:pt x="0" y="0"/>
                </a:lnTo>
                <a:lnTo>
                  <a:pt x="0" y="608965"/>
                </a:lnTo>
                <a:lnTo>
                  <a:pt x="508000" y="608965"/>
                </a:lnTo>
                <a:lnTo>
                  <a:pt x="508000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17" name="Text 15"/>
          <p:cNvSpPr/>
          <p:nvPr/>
        </p:nvSpPr>
        <p:spPr>
          <a:xfrm>
            <a:off x="613410" y="4050665"/>
            <a:ext cx="508000" cy="6089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Shape 16"/>
          <p:cNvSpPr/>
          <p:nvPr/>
        </p:nvSpPr>
        <p:spPr>
          <a:xfrm>
            <a:off x="11070590" y="1416050"/>
            <a:ext cx="508000" cy="608965"/>
          </a:xfrm>
          <a:custGeom>
            <a:avLst/>
            <a:gdLst/>
            <a:ahLst/>
            <a:cxnLst/>
            <a:rect l="l" t="t" r="r" b="b"/>
            <a:pathLst>
              <a:path w="508000" h="608965">
                <a:moveTo>
                  <a:pt x="508000" y="0"/>
                </a:moveTo>
                <a:lnTo>
                  <a:pt x="0" y="0"/>
                </a:lnTo>
                <a:lnTo>
                  <a:pt x="0" y="608965"/>
                </a:lnTo>
                <a:lnTo>
                  <a:pt x="508000" y="608965"/>
                </a:lnTo>
                <a:lnTo>
                  <a:pt x="508000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19" name="Text 17"/>
          <p:cNvSpPr/>
          <p:nvPr/>
        </p:nvSpPr>
        <p:spPr>
          <a:xfrm>
            <a:off x="11070590" y="1416050"/>
            <a:ext cx="508000" cy="6089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0" name="Shape 18"/>
          <p:cNvSpPr/>
          <p:nvPr/>
        </p:nvSpPr>
        <p:spPr>
          <a:xfrm>
            <a:off x="11070590" y="4050665"/>
            <a:ext cx="508000" cy="608965"/>
          </a:xfrm>
          <a:custGeom>
            <a:avLst/>
            <a:gdLst/>
            <a:ahLst/>
            <a:cxnLst/>
            <a:rect l="l" t="t" r="r" b="b"/>
            <a:pathLst>
              <a:path w="508000" h="608965">
                <a:moveTo>
                  <a:pt x="508000" y="0"/>
                </a:moveTo>
                <a:lnTo>
                  <a:pt x="0" y="0"/>
                </a:lnTo>
                <a:lnTo>
                  <a:pt x="0" y="608965"/>
                </a:lnTo>
                <a:lnTo>
                  <a:pt x="508000" y="608965"/>
                </a:lnTo>
                <a:lnTo>
                  <a:pt x="508000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21" name="Text 19"/>
          <p:cNvSpPr/>
          <p:nvPr/>
        </p:nvSpPr>
        <p:spPr>
          <a:xfrm>
            <a:off x="11070590" y="4050665"/>
            <a:ext cx="508000" cy="6089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2" name="Shape 20"/>
          <p:cNvSpPr/>
          <p:nvPr/>
        </p:nvSpPr>
        <p:spPr>
          <a:xfrm>
            <a:off x="5276908" y="6344007"/>
            <a:ext cx="511366" cy="0"/>
          </a:xfrm>
          <a:custGeom>
            <a:avLst/>
            <a:gdLst/>
            <a:ahLst/>
            <a:cxnLst/>
            <a:rect l="l" t="t" r="r" b="b"/>
            <a:pathLst>
              <a:path w="511366">
                <a:moveTo>
                  <a:pt x="0" y="0"/>
                </a:moveTo>
                <a:lnTo>
                  <a:pt x="511366" y="0"/>
                </a:lnTo>
              </a:path>
            </a:pathLst>
          </a:custGeom>
          <a:solidFill>
            <a:srgbClr val="000000">
              <a:alpha val="0"/>
            </a:srgbClr>
          </a:solidFill>
          <a:ln w="31369">
            <a:solidFill>
              <a:srgbClr val="00000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5276908" y="6344007"/>
            <a:ext cx="511366" cy="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4" name="Shape 22"/>
          <p:cNvSpPr/>
          <p:nvPr/>
        </p:nvSpPr>
        <p:spPr>
          <a:xfrm>
            <a:off x="10350201" y="6344007"/>
            <a:ext cx="511366" cy="0"/>
          </a:xfrm>
          <a:custGeom>
            <a:avLst/>
            <a:gdLst/>
            <a:ahLst/>
            <a:cxnLst/>
            <a:rect l="l" t="t" r="r" b="b"/>
            <a:pathLst>
              <a:path w="511366">
                <a:moveTo>
                  <a:pt x="0" y="0"/>
                </a:moveTo>
                <a:lnTo>
                  <a:pt x="511366" y="0"/>
                </a:lnTo>
              </a:path>
            </a:pathLst>
          </a:custGeom>
          <a:solidFill>
            <a:srgbClr val="000000">
              <a:alpha val="0"/>
            </a:srgbClr>
          </a:solidFill>
          <a:ln w="31369">
            <a:solidFill>
              <a:srgbClr val="00000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10350201" y="6344007"/>
            <a:ext cx="511366" cy="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6" name="Shape 24"/>
          <p:cNvSpPr/>
          <p:nvPr/>
        </p:nvSpPr>
        <p:spPr>
          <a:xfrm>
            <a:off x="5276908" y="3753389"/>
            <a:ext cx="511366" cy="0"/>
          </a:xfrm>
          <a:custGeom>
            <a:avLst/>
            <a:gdLst/>
            <a:ahLst/>
            <a:cxnLst/>
            <a:rect l="l" t="t" r="r" b="b"/>
            <a:pathLst>
              <a:path w="511366">
                <a:moveTo>
                  <a:pt x="0" y="0"/>
                </a:moveTo>
                <a:lnTo>
                  <a:pt x="511366" y="0"/>
                </a:lnTo>
              </a:path>
            </a:pathLst>
          </a:custGeom>
          <a:solidFill>
            <a:srgbClr val="000000">
              <a:alpha val="0"/>
            </a:srgbClr>
          </a:solidFill>
          <a:ln w="31369">
            <a:solidFill>
              <a:srgbClr val="00000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5276908" y="3753389"/>
            <a:ext cx="511366" cy="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28" name="Shape 26"/>
          <p:cNvSpPr/>
          <p:nvPr/>
        </p:nvSpPr>
        <p:spPr>
          <a:xfrm>
            <a:off x="10350201" y="3753389"/>
            <a:ext cx="511366" cy="0"/>
          </a:xfrm>
          <a:custGeom>
            <a:avLst/>
            <a:gdLst/>
            <a:ahLst/>
            <a:cxnLst/>
            <a:rect l="l" t="t" r="r" b="b"/>
            <a:pathLst>
              <a:path w="511366">
                <a:moveTo>
                  <a:pt x="0" y="0"/>
                </a:moveTo>
                <a:lnTo>
                  <a:pt x="511366" y="0"/>
                </a:lnTo>
              </a:path>
            </a:pathLst>
          </a:custGeom>
          <a:solidFill>
            <a:srgbClr val="000000">
              <a:alpha val="0"/>
            </a:srgbClr>
          </a:solidFill>
          <a:ln w="31369">
            <a:solidFill>
              <a:srgbClr val="000000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10350201" y="3753389"/>
            <a:ext cx="511366" cy="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30" name="Text 28"/>
          <p:cNvSpPr/>
          <p:nvPr/>
        </p:nvSpPr>
        <p:spPr>
          <a:xfrm>
            <a:off x="1563758" y="320364"/>
            <a:ext cx="7787502" cy="1077218"/>
          </a:xfrm>
          <a:prstGeom prst="rect">
            <a:avLst/>
          </a:prstGeom>
          <a:solidFill>
            <a:srgbClr val="0D0D0D"/>
          </a:solidFill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Комплект под ключ: платформа, процедуры, отчётность</a:t>
            </a:r>
            <a:endParaRPr lang="en-US" sz="1600" dirty="0"/>
          </a:p>
        </p:txBody>
      </p:sp>
      <p:pic>
        <p:nvPicPr>
          <p:cNvPr id="31" name="Image 0" descr="https://kimi-img.moonshot.cn/pub/slides/slides_tmpl/image/25-08-27-19:58:42-d2nf5sh8bjvh7rlivv6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625" y="1524000"/>
            <a:ext cx="351155" cy="369570"/>
          </a:xfrm>
          <a:prstGeom prst="rect">
            <a:avLst/>
          </a:prstGeom>
        </p:spPr>
      </p:pic>
      <p:pic>
        <p:nvPicPr>
          <p:cNvPr id="32" name="Image 1" descr="https://kimi-img.moonshot.cn/pub/slides/slides_tmpl/image/25-08-27-19:58:44-d2nf5t18bjvh7rlivvr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2975" y="4167505"/>
            <a:ext cx="455295" cy="369570"/>
          </a:xfrm>
          <a:prstGeom prst="rect">
            <a:avLst/>
          </a:prstGeom>
        </p:spPr>
      </p:pic>
      <p:pic>
        <p:nvPicPr>
          <p:cNvPr id="33" name="Image 2" descr="https://kimi-img.moonshot.cn/pub/slides/slides_tmpl/image/25-08-27-19:58:42-d2nf5sh8bjvh7rlivv8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50" y="4167505"/>
            <a:ext cx="441960" cy="374650"/>
          </a:xfrm>
          <a:prstGeom prst="rect">
            <a:avLst/>
          </a:prstGeom>
        </p:spPr>
      </p:pic>
      <p:pic>
        <p:nvPicPr>
          <p:cNvPr id="34" name="Image 3" descr="https://kimi-img.moonshot.cn/pub/slides/slides_tmpl/image/25-08-27-19:58:42-d2nf5sh8bjvh7rlivv8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25200" y="1498600"/>
            <a:ext cx="433070" cy="370205"/>
          </a:xfrm>
          <a:prstGeom prst="rect">
            <a:avLst/>
          </a:prstGeom>
        </p:spPr>
      </p:pic>
      <p:sp>
        <p:nvSpPr>
          <p:cNvPr id="35" name="Text 29"/>
          <p:cNvSpPr/>
          <p:nvPr/>
        </p:nvSpPr>
        <p:spPr>
          <a:xfrm>
            <a:off x="1066970" y="1663830"/>
            <a:ext cx="3472079" cy="36933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Программная платформа</a:t>
            </a:r>
            <a:endParaRPr lang="en-US" sz="1600" dirty="0"/>
          </a:p>
        </p:txBody>
      </p:sp>
      <p:sp>
        <p:nvSpPr>
          <p:cNvPr id="36" name="Text 30"/>
          <p:cNvSpPr/>
          <p:nvPr/>
        </p:nvSpPr>
        <p:spPr>
          <a:xfrm>
            <a:off x="1265874" y="2033162"/>
            <a:ext cx="4409995" cy="16732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Заказчик получает программную платформу с личными кабинетами для всех участников процесса, включая заказчика, поставщиков и контролирующие органы.</a:t>
            </a:r>
            <a:endParaRPr lang="en-US" sz="1600" dirty="0"/>
          </a:p>
        </p:txBody>
      </p:sp>
      <p:sp>
        <p:nvSpPr>
          <p:cNvPr id="37" name="Text 31"/>
          <p:cNvSpPr/>
          <p:nvPr/>
        </p:nvSpPr>
        <p:spPr>
          <a:xfrm>
            <a:off x="1066970" y="4306867"/>
            <a:ext cx="3472079" cy="36933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Организационная модель</a:t>
            </a:r>
            <a:endParaRPr lang="en-US" sz="1600" dirty="0"/>
          </a:p>
        </p:txBody>
      </p:sp>
      <p:sp>
        <p:nvSpPr>
          <p:cNvPr id="38" name="Text 32"/>
          <p:cNvSpPr/>
          <p:nvPr/>
        </p:nvSpPr>
        <p:spPr>
          <a:xfrm>
            <a:off x="1265874" y="4676199"/>
            <a:ext cx="4409995" cy="16732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 комплекте идёт организационная модель с аккредитованным оператором, который берёт на себя основную операционную нагрузку.</a:t>
            </a:r>
            <a:endParaRPr lang="en-US" sz="1600" dirty="0"/>
          </a:p>
        </p:txBody>
      </p:sp>
      <p:sp>
        <p:nvSpPr>
          <p:cNvPr id="39" name="Text 33"/>
          <p:cNvSpPr/>
          <p:nvPr/>
        </p:nvSpPr>
        <p:spPr>
          <a:xfrm>
            <a:off x="7491367" y="1663830"/>
            <a:ext cx="3472079" cy="36933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Готовые процедуры</a:t>
            </a:r>
            <a:endParaRPr lang="en-US" sz="1600" dirty="0"/>
          </a:p>
        </p:txBody>
      </p:sp>
      <p:sp>
        <p:nvSpPr>
          <p:cNvPr id="40" name="Text 34"/>
          <p:cNvSpPr/>
          <p:nvPr/>
        </p:nvSpPr>
        <p:spPr>
          <a:xfrm>
            <a:off x="6553451" y="2033162"/>
            <a:ext cx="4409995" cy="16732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Предоставляются готовые закупочные процедуры, включая конкурс, аукцион, запрос котировок и другие.</a:t>
            </a:r>
            <a:endParaRPr lang="en-US" sz="1600" dirty="0"/>
          </a:p>
        </p:txBody>
      </p:sp>
      <p:sp>
        <p:nvSpPr>
          <p:cNvPr id="41" name="Text 35"/>
          <p:cNvSpPr/>
          <p:nvPr/>
        </p:nvSpPr>
        <p:spPr>
          <a:xfrm>
            <a:off x="7491367" y="4306867"/>
            <a:ext cx="3472079" cy="369332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Полный комплект отчётности</a:t>
            </a:r>
            <a:endParaRPr lang="en-US" sz="1600" dirty="0"/>
          </a:p>
        </p:txBody>
      </p:sp>
      <p:sp>
        <p:nvSpPr>
          <p:cNvPr id="42" name="Text 36"/>
          <p:cNvSpPr/>
          <p:nvPr/>
        </p:nvSpPr>
        <p:spPr>
          <a:xfrm>
            <a:off x="6553451" y="4676199"/>
            <a:ext cx="4409995" cy="16732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Включён полный комплект отчётности и интеграций с ключевыми системами, что минимизирует административную нагрузку и юридические риски.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210427" y="5007575"/>
            <a:ext cx="1087037" cy="1087037"/>
          </a:xfrm>
          <a:custGeom>
            <a:avLst/>
            <a:gdLst/>
            <a:ahLst/>
            <a:cxnLst/>
            <a:rect l="l" t="t" r="r" b="b"/>
            <a:pathLst>
              <a:path w="1087037" h="1087037">
                <a:moveTo>
                  <a:pt x="539475" y="0"/>
                </a:moveTo>
                <a:lnTo>
                  <a:pt x="512414" y="901"/>
                </a:lnTo>
                <a:lnTo>
                  <a:pt x="485491" y="3142"/>
                </a:lnTo>
                <a:lnTo>
                  <a:pt x="458756" y="6707"/>
                </a:lnTo>
                <a:lnTo>
                  <a:pt x="432260" y="11582"/>
                </a:lnTo>
                <a:lnTo>
                  <a:pt x="406054" y="17753"/>
                </a:lnTo>
                <a:lnTo>
                  <a:pt x="380190" y="25204"/>
                </a:lnTo>
                <a:lnTo>
                  <a:pt x="354718" y="33921"/>
                </a:lnTo>
                <a:lnTo>
                  <a:pt x="329689" y="43889"/>
                </a:lnTo>
                <a:lnTo>
                  <a:pt x="305155" y="55094"/>
                </a:lnTo>
                <a:lnTo>
                  <a:pt x="281167" y="67521"/>
                </a:lnTo>
                <a:lnTo>
                  <a:pt x="257774" y="81154"/>
                </a:lnTo>
                <a:lnTo>
                  <a:pt x="235030" y="95981"/>
                </a:lnTo>
                <a:lnTo>
                  <a:pt x="212984" y="111984"/>
                </a:lnTo>
                <a:lnTo>
                  <a:pt x="191688" y="129151"/>
                </a:lnTo>
                <a:lnTo>
                  <a:pt x="171192" y="147466"/>
                </a:lnTo>
                <a:lnTo>
                  <a:pt x="151547" y="166915"/>
                </a:lnTo>
                <a:lnTo>
                  <a:pt x="132806" y="187482"/>
                </a:lnTo>
                <a:lnTo>
                  <a:pt x="115018" y="209154"/>
                </a:lnTo>
                <a:lnTo>
                  <a:pt x="98235" y="231915"/>
                </a:lnTo>
                <a:lnTo>
                  <a:pt x="82508" y="255751"/>
                </a:lnTo>
                <a:lnTo>
                  <a:pt x="67889" y="280647"/>
                </a:lnTo>
                <a:lnTo>
                  <a:pt x="54587" y="306271"/>
                </a:lnTo>
                <a:lnTo>
                  <a:pt x="42772" y="332269"/>
                </a:lnTo>
                <a:lnTo>
                  <a:pt x="32429" y="358590"/>
                </a:lnTo>
                <a:lnTo>
                  <a:pt x="23542" y="385181"/>
                </a:lnTo>
                <a:lnTo>
                  <a:pt x="16098" y="411992"/>
                </a:lnTo>
                <a:lnTo>
                  <a:pt x="10082" y="438972"/>
                </a:lnTo>
                <a:lnTo>
                  <a:pt x="5479" y="466071"/>
                </a:lnTo>
                <a:lnTo>
                  <a:pt x="2274" y="493236"/>
                </a:lnTo>
                <a:lnTo>
                  <a:pt x="452" y="520418"/>
                </a:lnTo>
                <a:lnTo>
                  <a:pt x="0" y="547564"/>
                </a:lnTo>
                <a:lnTo>
                  <a:pt x="901" y="574624"/>
                </a:lnTo>
                <a:lnTo>
                  <a:pt x="3142" y="601547"/>
                </a:lnTo>
                <a:lnTo>
                  <a:pt x="6708" y="628282"/>
                </a:lnTo>
                <a:lnTo>
                  <a:pt x="11583" y="654778"/>
                </a:lnTo>
                <a:lnTo>
                  <a:pt x="17754" y="680983"/>
                </a:lnTo>
                <a:lnTo>
                  <a:pt x="25205" y="706847"/>
                </a:lnTo>
                <a:lnTo>
                  <a:pt x="33923" y="732319"/>
                </a:lnTo>
                <a:lnTo>
                  <a:pt x="43891" y="757347"/>
                </a:lnTo>
                <a:lnTo>
                  <a:pt x="55096" y="781881"/>
                </a:lnTo>
                <a:lnTo>
                  <a:pt x="67524" y="805870"/>
                </a:lnTo>
                <a:lnTo>
                  <a:pt x="81158" y="829262"/>
                </a:lnTo>
                <a:lnTo>
                  <a:pt x="95984" y="852006"/>
                </a:lnTo>
                <a:lnTo>
                  <a:pt x="111987" y="874052"/>
                </a:lnTo>
                <a:lnTo>
                  <a:pt x="129154" y="895349"/>
                </a:lnTo>
                <a:lnTo>
                  <a:pt x="147470" y="915844"/>
                </a:lnTo>
                <a:lnTo>
                  <a:pt x="166918" y="935488"/>
                </a:lnTo>
                <a:lnTo>
                  <a:pt x="187486" y="954230"/>
                </a:lnTo>
                <a:lnTo>
                  <a:pt x="209158" y="972017"/>
                </a:lnTo>
                <a:lnTo>
                  <a:pt x="231919" y="988800"/>
                </a:lnTo>
                <a:lnTo>
                  <a:pt x="255755" y="1004527"/>
                </a:lnTo>
                <a:lnTo>
                  <a:pt x="280651" y="1019147"/>
                </a:lnTo>
                <a:lnTo>
                  <a:pt x="306275" y="1032448"/>
                </a:lnTo>
                <a:lnTo>
                  <a:pt x="332273" y="1044264"/>
                </a:lnTo>
                <a:lnTo>
                  <a:pt x="358593" y="1054607"/>
                </a:lnTo>
                <a:lnTo>
                  <a:pt x="385184" y="1063494"/>
                </a:lnTo>
                <a:lnTo>
                  <a:pt x="411995" y="1070937"/>
                </a:lnTo>
                <a:lnTo>
                  <a:pt x="438976" y="1076954"/>
                </a:lnTo>
                <a:lnTo>
                  <a:pt x="466074" y="1081558"/>
                </a:lnTo>
                <a:lnTo>
                  <a:pt x="493239" y="1084763"/>
                </a:lnTo>
                <a:lnTo>
                  <a:pt x="520421" y="1086584"/>
                </a:lnTo>
                <a:lnTo>
                  <a:pt x="547567" y="1087037"/>
                </a:lnTo>
                <a:lnTo>
                  <a:pt x="574627" y="1086136"/>
                </a:lnTo>
                <a:lnTo>
                  <a:pt x="601550" y="1083896"/>
                </a:lnTo>
                <a:lnTo>
                  <a:pt x="628284" y="1080330"/>
                </a:lnTo>
                <a:lnTo>
                  <a:pt x="654780" y="1075455"/>
                </a:lnTo>
                <a:lnTo>
                  <a:pt x="680985" y="1069285"/>
                </a:lnTo>
                <a:lnTo>
                  <a:pt x="706849" y="1061833"/>
                </a:lnTo>
                <a:lnTo>
                  <a:pt x="732321" y="1053116"/>
                </a:lnTo>
                <a:lnTo>
                  <a:pt x="757350" y="1043148"/>
                </a:lnTo>
                <a:lnTo>
                  <a:pt x="781884" y="1031943"/>
                </a:lnTo>
                <a:lnTo>
                  <a:pt x="805872" y="1019517"/>
                </a:lnTo>
                <a:lnTo>
                  <a:pt x="829264" y="1005883"/>
                </a:lnTo>
                <a:lnTo>
                  <a:pt x="852008" y="991057"/>
                </a:lnTo>
                <a:lnTo>
                  <a:pt x="874054" y="975053"/>
                </a:lnTo>
                <a:lnTo>
                  <a:pt x="895350" y="957886"/>
                </a:lnTo>
                <a:lnTo>
                  <a:pt x="915846" y="939571"/>
                </a:lnTo>
                <a:lnTo>
                  <a:pt x="935490" y="920123"/>
                </a:lnTo>
                <a:lnTo>
                  <a:pt x="954231" y="899555"/>
                </a:lnTo>
                <a:lnTo>
                  <a:pt x="972019" y="877883"/>
                </a:lnTo>
                <a:lnTo>
                  <a:pt x="988801" y="855123"/>
                </a:lnTo>
                <a:lnTo>
                  <a:pt x="1004528" y="831287"/>
                </a:lnTo>
                <a:lnTo>
                  <a:pt x="1019148" y="806391"/>
                </a:lnTo>
                <a:lnTo>
                  <a:pt x="1032450" y="780766"/>
                </a:lnTo>
                <a:lnTo>
                  <a:pt x="1044265" y="754768"/>
                </a:lnTo>
                <a:lnTo>
                  <a:pt x="1054608" y="728448"/>
                </a:lnTo>
                <a:lnTo>
                  <a:pt x="1063494" y="701857"/>
                </a:lnTo>
                <a:lnTo>
                  <a:pt x="1070938" y="675045"/>
                </a:lnTo>
                <a:lnTo>
                  <a:pt x="1076954" y="648065"/>
                </a:lnTo>
                <a:lnTo>
                  <a:pt x="1081558" y="620966"/>
                </a:lnTo>
                <a:lnTo>
                  <a:pt x="1084763" y="593801"/>
                </a:lnTo>
                <a:lnTo>
                  <a:pt x="1086584" y="566619"/>
                </a:lnTo>
                <a:lnTo>
                  <a:pt x="1087037" y="539473"/>
                </a:lnTo>
                <a:lnTo>
                  <a:pt x="1086136" y="512413"/>
                </a:lnTo>
                <a:lnTo>
                  <a:pt x="1083895" y="485490"/>
                </a:lnTo>
                <a:lnTo>
                  <a:pt x="1080329" y="458755"/>
                </a:lnTo>
                <a:lnTo>
                  <a:pt x="1075454" y="432260"/>
                </a:lnTo>
                <a:lnTo>
                  <a:pt x="1069283" y="406054"/>
                </a:lnTo>
                <a:lnTo>
                  <a:pt x="1061832" y="380190"/>
                </a:lnTo>
                <a:lnTo>
                  <a:pt x="1053115" y="354718"/>
                </a:lnTo>
                <a:lnTo>
                  <a:pt x="1043146" y="329690"/>
                </a:lnTo>
                <a:lnTo>
                  <a:pt x="1031941" y="305156"/>
                </a:lnTo>
                <a:lnTo>
                  <a:pt x="1019515" y="281167"/>
                </a:lnTo>
                <a:lnTo>
                  <a:pt x="1005882" y="257775"/>
                </a:lnTo>
                <a:lnTo>
                  <a:pt x="991055" y="235031"/>
                </a:lnTo>
                <a:lnTo>
                  <a:pt x="975052" y="212985"/>
                </a:lnTo>
                <a:lnTo>
                  <a:pt x="957885" y="191689"/>
                </a:lnTo>
                <a:lnTo>
                  <a:pt x="939570" y="171193"/>
                </a:lnTo>
                <a:lnTo>
                  <a:pt x="920122" y="151549"/>
                </a:lnTo>
                <a:lnTo>
                  <a:pt x="899555" y="132808"/>
                </a:lnTo>
                <a:lnTo>
                  <a:pt x="877884" y="115020"/>
                </a:lnTo>
                <a:lnTo>
                  <a:pt x="855123" y="98237"/>
                </a:lnTo>
                <a:lnTo>
                  <a:pt x="831288" y="82510"/>
                </a:lnTo>
                <a:lnTo>
                  <a:pt x="806393" y="67890"/>
                </a:lnTo>
                <a:lnTo>
                  <a:pt x="780768" y="54588"/>
                </a:lnTo>
                <a:lnTo>
                  <a:pt x="754770" y="42773"/>
                </a:lnTo>
                <a:lnTo>
                  <a:pt x="728450" y="32430"/>
                </a:lnTo>
                <a:lnTo>
                  <a:pt x="701858" y="23544"/>
                </a:lnTo>
                <a:lnTo>
                  <a:pt x="675047" y="16099"/>
                </a:lnTo>
                <a:lnTo>
                  <a:pt x="648067" y="10083"/>
                </a:lnTo>
                <a:lnTo>
                  <a:pt x="620968" y="5480"/>
                </a:lnTo>
                <a:lnTo>
                  <a:pt x="593803" y="2274"/>
                </a:lnTo>
                <a:lnTo>
                  <a:pt x="566621" y="452"/>
                </a:lnTo>
                <a:lnTo>
                  <a:pt x="539475" y="0"/>
                </a:lnTo>
                <a:close/>
              </a:path>
            </a:pathLst>
          </a:custGeom>
          <a:solidFill>
            <a:srgbClr val="DDF100"/>
          </a:solidFill>
          <a:ln/>
        </p:spPr>
      </p:sp>
      <p:sp>
        <p:nvSpPr>
          <p:cNvPr id="3" name="Text 1"/>
          <p:cNvSpPr/>
          <p:nvPr/>
        </p:nvSpPr>
        <p:spPr>
          <a:xfrm>
            <a:off x="10210427" y="5007575"/>
            <a:ext cx="1087037" cy="10870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10367765" y="5248609"/>
            <a:ext cx="762043" cy="549102"/>
          </a:xfrm>
          <a:custGeom>
            <a:avLst/>
            <a:gdLst/>
            <a:ahLst/>
            <a:cxnLst/>
            <a:rect l="l" t="t" r="r" b="b"/>
            <a:pathLst>
              <a:path w="762043" h="549102">
                <a:moveTo>
                  <a:pt x="395722" y="0"/>
                </a:moveTo>
                <a:lnTo>
                  <a:pt x="0" y="114044"/>
                </a:lnTo>
                <a:lnTo>
                  <a:pt x="122640" y="496025"/>
                </a:lnTo>
                <a:lnTo>
                  <a:pt x="196296" y="472374"/>
                </a:lnTo>
                <a:lnTo>
                  <a:pt x="112207" y="210496"/>
                </a:lnTo>
                <a:lnTo>
                  <a:pt x="724621" y="549102"/>
                </a:lnTo>
                <a:lnTo>
                  <a:pt x="762043" y="481369"/>
                </a:lnTo>
                <a:lnTo>
                  <a:pt x="159960" y="148475"/>
                </a:lnTo>
                <a:lnTo>
                  <a:pt x="417134" y="74352"/>
                </a:lnTo>
                <a:lnTo>
                  <a:pt x="395722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5" name="Text 3"/>
          <p:cNvSpPr/>
          <p:nvPr/>
        </p:nvSpPr>
        <p:spPr>
          <a:xfrm>
            <a:off x="10367765" y="5248609"/>
            <a:ext cx="762043" cy="5491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508395" y="1168317"/>
            <a:ext cx="11188051" cy="5111733"/>
          </a:xfrm>
          <a:custGeom>
            <a:avLst/>
            <a:gdLst/>
            <a:ahLst/>
            <a:cxnLst/>
            <a:rect l="l" t="t" r="r" b="b"/>
            <a:pathLst>
              <a:path w="11188051" h="5111733">
                <a:moveTo>
                  <a:pt x="10990285" y="5111733"/>
                </a:moveTo>
                <a:lnTo>
                  <a:pt x="197759" y="5111733"/>
                </a:lnTo>
                <a:lnTo>
                  <a:pt x="168535" y="5109588"/>
                </a:lnTo>
                <a:lnTo>
                  <a:pt x="140643" y="5103359"/>
                </a:lnTo>
                <a:lnTo>
                  <a:pt x="114389" y="5093351"/>
                </a:lnTo>
                <a:lnTo>
                  <a:pt x="90076" y="5079871"/>
                </a:lnTo>
                <a:lnTo>
                  <a:pt x="68014" y="5063223"/>
                </a:lnTo>
                <a:lnTo>
                  <a:pt x="48507" y="5043714"/>
                </a:lnTo>
                <a:lnTo>
                  <a:pt x="31860" y="5021649"/>
                </a:lnTo>
                <a:lnTo>
                  <a:pt x="18380" y="4997335"/>
                </a:lnTo>
                <a:lnTo>
                  <a:pt x="8373" y="4971078"/>
                </a:lnTo>
                <a:lnTo>
                  <a:pt x="2144" y="4943183"/>
                </a:lnTo>
                <a:lnTo>
                  <a:pt x="0" y="4913956"/>
                </a:lnTo>
                <a:lnTo>
                  <a:pt x="0" y="197776"/>
                </a:lnTo>
                <a:lnTo>
                  <a:pt x="2144" y="168549"/>
                </a:lnTo>
                <a:lnTo>
                  <a:pt x="8373" y="140654"/>
                </a:lnTo>
                <a:lnTo>
                  <a:pt x="18380" y="114397"/>
                </a:lnTo>
                <a:lnTo>
                  <a:pt x="31860" y="90083"/>
                </a:lnTo>
                <a:lnTo>
                  <a:pt x="48507" y="68019"/>
                </a:lnTo>
                <a:lnTo>
                  <a:pt x="68014" y="48510"/>
                </a:lnTo>
                <a:lnTo>
                  <a:pt x="90076" y="31862"/>
                </a:lnTo>
                <a:lnTo>
                  <a:pt x="114389" y="18381"/>
                </a:lnTo>
                <a:lnTo>
                  <a:pt x="140643" y="8373"/>
                </a:lnTo>
                <a:lnTo>
                  <a:pt x="168535" y="2144"/>
                </a:lnTo>
                <a:lnTo>
                  <a:pt x="197759" y="0"/>
                </a:lnTo>
                <a:lnTo>
                  <a:pt x="10990285" y="0"/>
                </a:lnTo>
                <a:lnTo>
                  <a:pt x="11019509" y="2144"/>
                </a:lnTo>
                <a:lnTo>
                  <a:pt x="11047401" y="8373"/>
                </a:lnTo>
                <a:lnTo>
                  <a:pt x="11073657" y="18381"/>
                </a:lnTo>
                <a:lnTo>
                  <a:pt x="11097969" y="31862"/>
                </a:lnTo>
                <a:lnTo>
                  <a:pt x="11120032" y="48510"/>
                </a:lnTo>
                <a:lnTo>
                  <a:pt x="11139541" y="68019"/>
                </a:lnTo>
                <a:lnTo>
                  <a:pt x="11156188" y="90083"/>
                </a:lnTo>
                <a:lnTo>
                  <a:pt x="11169669" y="114397"/>
                </a:lnTo>
                <a:lnTo>
                  <a:pt x="11179677" y="140654"/>
                </a:lnTo>
                <a:lnTo>
                  <a:pt x="11185906" y="168549"/>
                </a:lnTo>
                <a:lnTo>
                  <a:pt x="11188051" y="197776"/>
                </a:lnTo>
                <a:lnTo>
                  <a:pt x="11188051" y="4913956"/>
                </a:lnTo>
                <a:lnTo>
                  <a:pt x="11185906" y="4943183"/>
                </a:lnTo>
                <a:lnTo>
                  <a:pt x="11179677" y="4971078"/>
                </a:lnTo>
                <a:lnTo>
                  <a:pt x="11169669" y="4997335"/>
                </a:lnTo>
                <a:lnTo>
                  <a:pt x="11156188" y="5021649"/>
                </a:lnTo>
                <a:lnTo>
                  <a:pt x="11139541" y="5043714"/>
                </a:lnTo>
                <a:lnTo>
                  <a:pt x="11120032" y="5063223"/>
                </a:lnTo>
                <a:lnTo>
                  <a:pt x="11097969" y="5079871"/>
                </a:lnTo>
                <a:lnTo>
                  <a:pt x="11073657" y="5093351"/>
                </a:lnTo>
                <a:lnTo>
                  <a:pt x="11047401" y="5103359"/>
                </a:lnTo>
                <a:lnTo>
                  <a:pt x="11019509" y="5109588"/>
                </a:lnTo>
                <a:lnTo>
                  <a:pt x="10990285" y="5111733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62865">
            <a:solidFill>
              <a:srgbClr val="010101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508395" y="1168317"/>
            <a:ext cx="11188051" cy="51117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10908665" y="323850"/>
            <a:ext cx="353695" cy="494665"/>
          </a:xfrm>
          <a:custGeom>
            <a:avLst/>
            <a:gdLst/>
            <a:ahLst/>
            <a:cxnLst/>
            <a:rect l="l" t="t" r="r" b="b"/>
            <a:pathLst>
              <a:path w="353695" h="494665">
                <a:moveTo>
                  <a:pt x="353695" y="0"/>
                </a:moveTo>
                <a:lnTo>
                  <a:pt x="0" y="0"/>
                </a:lnTo>
                <a:lnTo>
                  <a:pt x="0" y="353710"/>
                </a:lnTo>
                <a:lnTo>
                  <a:pt x="231258" y="353710"/>
                </a:lnTo>
                <a:lnTo>
                  <a:pt x="353695" y="494665"/>
                </a:lnTo>
                <a:lnTo>
                  <a:pt x="353695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9" name="Text 7"/>
          <p:cNvSpPr/>
          <p:nvPr/>
        </p:nvSpPr>
        <p:spPr>
          <a:xfrm>
            <a:off x="10908665" y="323850"/>
            <a:ext cx="353695" cy="4946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11342370" y="323850"/>
            <a:ext cx="353695" cy="494665"/>
          </a:xfrm>
          <a:custGeom>
            <a:avLst/>
            <a:gdLst/>
            <a:ahLst/>
            <a:cxnLst/>
            <a:rect l="l" t="t" r="r" b="b"/>
            <a:pathLst>
              <a:path w="353695" h="494665">
                <a:moveTo>
                  <a:pt x="353695" y="0"/>
                </a:moveTo>
                <a:lnTo>
                  <a:pt x="0" y="0"/>
                </a:lnTo>
                <a:lnTo>
                  <a:pt x="0" y="353710"/>
                </a:lnTo>
                <a:lnTo>
                  <a:pt x="231258" y="353710"/>
                </a:lnTo>
                <a:lnTo>
                  <a:pt x="353695" y="494665"/>
                </a:lnTo>
                <a:lnTo>
                  <a:pt x="353695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11" name="Text 9"/>
          <p:cNvSpPr/>
          <p:nvPr/>
        </p:nvSpPr>
        <p:spPr>
          <a:xfrm>
            <a:off x="11342370" y="323850"/>
            <a:ext cx="353695" cy="4946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Text 10"/>
          <p:cNvSpPr/>
          <p:nvPr/>
        </p:nvSpPr>
        <p:spPr>
          <a:xfrm>
            <a:off x="1411605" y="1650365"/>
            <a:ext cx="8522335" cy="6451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Программная платформа: кабинеты, модули, интеграции</a:t>
            </a:r>
            <a:endParaRPr lang="en-US" sz="1600" dirty="0"/>
          </a:p>
        </p:txBody>
      </p:sp>
      <p:sp>
        <p:nvSpPr>
          <p:cNvPr id="13" name="Text 11"/>
          <p:cNvSpPr/>
          <p:nvPr/>
        </p:nvSpPr>
        <p:spPr>
          <a:xfrm>
            <a:off x="2139315" y="2634615"/>
            <a:ext cx="7629525" cy="470535"/>
          </a:xfrm>
          <a:prstGeom prst="rect">
            <a:avLst/>
          </a:prstGeom>
          <a:solidFill>
            <a:srgbClr val="D9D9D9"/>
          </a:solidFill>
          <a:ln/>
        </p:spPr>
        <p:txBody>
          <a:bodyPr wrap="square" lIns="91440" tIns="45720" rIns="91440" bIns="45720" rtlCol="0" anchor="ctr"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Комплексная платформа</a:t>
            </a: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2073910" y="3377565"/>
            <a:ext cx="7785100" cy="17532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Платформа включает личные кабинеты для заказчика, поставщиков и контролирующих органов, модули планирования, проведения и оценки, автоматизацию протоколов, отчётов и уведомлений, интеграции с ЕИС, ЕФРБ, ФИАС, СПАРК, Контур.Фокус, встроенный ЭДО и поддержку электронной подписи, обеспечивая полный цифровой цикл.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635" y="2921000"/>
            <a:ext cx="12191365" cy="95250"/>
          </a:xfrm>
          <a:custGeom>
            <a:avLst/>
            <a:gdLst/>
            <a:ahLst/>
            <a:cxnLst/>
            <a:rect l="l" t="t" r="r" b="b"/>
            <a:pathLst>
              <a:path w="12191365" h="95250">
                <a:moveTo>
                  <a:pt x="0" y="95250"/>
                </a:moveTo>
                <a:lnTo>
                  <a:pt x="12191365" y="95250"/>
                </a:lnTo>
                <a:lnTo>
                  <a:pt x="12191365" y="0"/>
                </a:lnTo>
                <a:lnTo>
                  <a:pt x="0" y="0"/>
                </a:lnTo>
                <a:lnTo>
                  <a:pt x="0" y="95250"/>
                </a:lnTo>
                <a:close/>
              </a:path>
            </a:pathLst>
          </a:custGeom>
          <a:solidFill>
            <a:srgbClr val="000000"/>
          </a:solidFill>
          <a:ln/>
        </p:spPr>
      </p:sp>
      <p:sp>
        <p:nvSpPr>
          <p:cNvPr id="3" name="Text 1"/>
          <p:cNvSpPr/>
          <p:nvPr/>
        </p:nvSpPr>
        <p:spPr>
          <a:xfrm>
            <a:off x="635" y="2921000"/>
            <a:ext cx="12191365" cy="952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10908962" y="298429"/>
            <a:ext cx="353874" cy="494808"/>
          </a:xfrm>
          <a:custGeom>
            <a:avLst/>
            <a:gdLst/>
            <a:ahLst/>
            <a:cxnLst/>
            <a:rect l="l" t="t" r="r" b="b"/>
            <a:pathLst>
              <a:path w="353874" h="494808">
                <a:moveTo>
                  <a:pt x="353874" y="0"/>
                </a:moveTo>
                <a:lnTo>
                  <a:pt x="0" y="0"/>
                </a:lnTo>
                <a:lnTo>
                  <a:pt x="0" y="353812"/>
                </a:lnTo>
                <a:lnTo>
                  <a:pt x="231375" y="353812"/>
                </a:lnTo>
                <a:lnTo>
                  <a:pt x="353874" y="494808"/>
                </a:lnTo>
                <a:lnTo>
                  <a:pt x="353874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5" name="Text 3"/>
          <p:cNvSpPr/>
          <p:nvPr/>
        </p:nvSpPr>
        <p:spPr>
          <a:xfrm>
            <a:off x="10908962" y="298429"/>
            <a:ext cx="353874" cy="494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1342534" y="298429"/>
            <a:ext cx="353874" cy="494808"/>
          </a:xfrm>
          <a:custGeom>
            <a:avLst/>
            <a:gdLst/>
            <a:ahLst/>
            <a:cxnLst/>
            <a:rect l="l" t="t" r="r" b="b"/>
            <a:pathLst>
              <a:path w="353874" h="494808">
                <a:moveTo>
                  <a:pt x="353874" y="0"/>
                </a:moveTo>
                <a:lnTo>
                  <a:pt x="0" y="0"/>
                </a:lnTo>
                <a:lnTo>
                  <a:pt x="0" y="353812"/>
                </a:lnTo>
                <a:lnTo>
                  <a:pt x="231375" y="353812"/>
                </a:lnTo>
                <a:lnTo>
                  <a:pt x="353874" y="494808"/>
                </a:lnTo>
                <a:lnTo>
                  <a:pt x="353874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7" name="Text 5"/>
          <p:cNvSpPr/>
          <p:nvPr/>
        </p:nvSpPr>
        <p:spPr>
          <a:xfrm>
            <a:off x="11342534" y="298429"/>
            <a:ext cx="353874" cy="494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Text 6"/>
          <p:cNvSpPr/>
          <p:nvPr/>
        </p:nvSpPr>
        <p:spPr>
          <a:xfrm>
            <a:off x="2027963" y="1449790"/>
            <a:ext cx="8136074" cy="707886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Оргмодель: оператор берёт всю операционную нагрузку</a:t>
            </a:r>
            <a:endParaRPr lang="en-US" sz="1600" dirty="0"/>
          </a:p>
        </p:txBody>
      </p:sp>
      <p:sp>
        <p:nvSpPr>
          <p:cNvPr id="9" name="Shape 7"/>
          <p:cNvSpPr/>
          <p:nvPr/>
        </p:nvSpPr>
        <p:spPr>
          <a:xfrm>
            <a:off x="457200" y="2667000"/>
            <a:ext cx="533400" cy="533400"/>
          </a:xfrm>
          <a:prstGeom prst="ellipse">
            <a:avLst/>
          </a:prstGeom>
          <a:solidFill>
            <a:srgbClr val="DEF101"/>
          </a:solidFill>
          <a:ln/>
        </p:spPr>
      </p:sp>
      <p:sp>
        <p:nvSpPr>
          <p:cNvPr id="10" name="Text 8"/>
          <p:cNvSpPr/>
          <p:nvPr/>
        </p:nvSpPr>
        <p:spPr>
          <a:xfrm>
            <a:off x="457200" y="2667000"/>
            <a:ext cx="533400" cy="5334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1" name="Shape 9"/>
          <p:cNvSpPr/>
          <p:nvPr/>
        </p:nvSpPr>
        <p:spPr>
          <a:xfrm>
            <a:off x="4267200" y="2703195"/>
            <a:ext cx="533400" cy="533400"/>
          </a:xfrm>
          <a:prstGeom prst="ellipse">
            <a:avLst/>
          </a:prstGeom>
          <a:solidFill>
            <a:srgbClr val="DEF101"/>
          </a:solidFill>
          <a:ln/>
        </p:spPr>
      </p:sp>
      <p:sp>
        <p:nvSpPr>
          <p:cNvPr id="12" name="Text 10"/>
          <p:cNvSpPr/>
          <p:nvPr/>
        </p:nvSpPr>
        <p:spPr>
          <a:xfrm>
            <a:off x="4267200" y="2703195"/>
            <a:ext cx="533400" cy="5334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3" name="Shape 11"/>
          <p:cNvSpPr/>
          <p:nvPr/>
        </p:nvSpPr>
        <p:spPr>
          <a:xfrm>
            <a:off x="8370570" y="2667000"/>
            <a:ext cx="533400" cy="533400"/>
          </a:xfrm>
          <a:prstGeom prst="ellipse">
            <a:avLst/>
          </a:prstGeom>
          <a:solidFill>
            <a:srgbClr val="DEF101"/>
          </a:solidFill>
          <a:ln/>
        </p:spPr>
      </p:sp>
      <p:sp>
        <p:nvSpPr>
          <p:cNvPr id="14" name="Text 12"/>
          <p:cNvSpPr/>
          <p:nvPr/>
        </p:nvSpPr>
        <p:spPr>
          <a:xfrm>
            <a:off x="8370570" y="2667000"/>
            <a:ext cx="533400" cy="533400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5" name="Text 13"/>
          <p:cNvSpPr/>
          <p:nvPr/>
        </p:nvSpPr>
        <p:spPr>
          <a:xfrm>
            <a:off x="457200" y="3429635"/>
            <a:ext cx="3448685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Роль оператора</a:t>
            </a:r>
            <a:endParaRPr lang="en-US" sz="1600" dirty="0"/>
          </a:p>
        </p:txBody>
      </p:sp>
      <p:sp>
        <p:nvSpPr>
          <p:cNvPr id="16" name="Text 14"/>
          <p:cNvSpPr/>
          <p:nvPr/>
        </p:nvSpPr>
        <p:spPr>
          <a:xfrm>
            <a:off x="374015" y="4110673"/>
            <a:ext cx="3375660" cy="181483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Закупки проводит аккредитованный оператор, который берёт на себя всю операционную и административную нагрузку.</a:t>
            </a:r>
            <a:endParaRPr lang="en-US" sz="1600" dirty="0"/>
          </a:p>
        </p:txBody>
      </p:sp>
      <p:sp>
        <p:nvSpPr>
          <p:cNvPr id="17" name="Text 15"/>
          <p:cNvSpPr/>
          <p:nvPr/>
        </p:nvSpPr>
        <p:spPr>
          <a:xfrm>
            <a:off x="4210050" y="3429635"/>
            <a:ext cx="3618865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Участие заказчика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4220845" y="4110673"/>
            <a:ext cx="3375660" cy="181483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Заказчик утверждает документацию, участвует в работе комиссий и подписывает итоговые протоколы.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8336280" y="3429635"/>
            <a:ext cx="3594100" cy="36830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Прозрачность и соответствие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8322310" y="4110673"/>
            <a:ext cx="3375660" cy="181483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Обеспечивается полная прозрачность и строгое соответствие требованиям 223-ФЗ, без расширения штата и без риска ошибок.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1201694" y="6184476"/>
            <a:ext cx="353874" cy="494808"/>
          </a:xfrm>
          <a:custGeom>
            <a:avLst/>
            <a:gdLst/>
            <a:ahLst/>
            <a:cxnLst/>
            <a:rect l="l" t="t" r="r" b="b"/>
            <a:pathLst>
              <a:path w="353874" h="494808">
                <a:moveTo>
                  <a:pt x="353874" y="0"/>
                </a:moveTo>
                <a:lnTo>
                  <a:pt x="231375" y="140996"/>
                </a:lnTo>
                <a:lnTo>
                  <a:pt x="0" y="140996"/>
                </a:lnTo>
                <a:lnTo>
                  <a:pt x="0" y="494808"/>
                </a:lnTo>
                <a:lnTo>
                  <a:pt x="353874" y="494808"/>
                </a:lnTo>
                <a:lnTo>
                  <a:pt x="353874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3" name="Text 1"/>
          <p:cNvSpPr/>
          <p:nvPr/>
        </p:nvSpPr>
        <p:spPr>
          <a:xfrm>
            <a:off x="11201694" y="6184476"/>
            <a:ext cx="353874" cy="494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11635266" y="6184476"/>
            <a:ext cx="353874" cy="494808"/>
          </a:xfrm>
          <a:custGeom>
            <a:avLst/>
            <a:gdLst/>
            <a:ahLst/>
            <a:cxnLst/>
            <a:rect l="l" t="t" r="r" b="b"/>
            <a:pathLst>
              <a:path w="353874" h="494808">
                <a:moveTo>
                  <a:pt x="353874" y="0"/>
                </a:moveTo>
                <a:lnTo>
                  <a:pt x="231375" y="140996"/>
                </a:lnTo>
                <a:lnTo>
                  <a:pt x="0" y="140996"/>
                </a:lnTo>
                <a:lnTo>
                  <a:pt x="0" y="494808"/>
                </a:lnTo>
                <a:lnTo>
                  <a:pt x="353874" y="494808"/>
                </a:lnTo>
                <a:lnTo>
                  <a:pt x="353874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5" name="Text 3"/>
          <p:cNvSpPr/>
          <p:nvPr/>
        </p:nvSpPr>
        <p:spPr>
          <a:xfrm>
            <a:off x="11635266" y="6184476"/>
            <a:ext cx="353874" cy="4948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428" y="2273141"/>
            <a:ext cx="6876868" cy="4584578"/>
          </a:xfrm>
          <a:custGeom>
            <a:avLst/>
            <a:gdLst/>
            <a:ahLst/>
            <a:cxnLst/>
            <a:rect l="l" t="t" r="r" b="b"/>
            <a:pathLst>
              <a:path w="6876868" h="4584578">
                <a:moveTo>
                  <a:pt x="6177853" y="0"/>
                </a:moveTo>
                <a:lnTo>
                  <a:pt x="0" y="0"/>
                </a:lnTo>
                <a:lnTo>
                  <a:pt x="0" y="4584578"/>
                </a:lnTo>
                <a:lnTo>
                  <a:pt x="6876868" y="4584578"/>
                </a:lnTo>
                <a:lnTo>
                  <a:pt x="6876868" y="699014"/>
                </a:lnTo>
                <a:lnTo>
                  <a:pt x="6876255" y="669466"/>
                </a:lnTo>
                <a:lnTo>
                  <a:pt x="6874431" y="640230"/>
                </a:lnTo>
                <a:lnTo>
                  <a:pt x="6871422" y="611332"/>
                </a:lnTo>
                <a:lnTo>
                  <a:pt x="6867251" y="582794"/>
                </a:lnTo>
                <a:lnTo>
                  <a:pt x="6861942" y="554641"/>
                </a:lnTo>
                <a:lnTo>
                  <a:pt x="6855520" y="526898"/>
                </a:lnTo>
                <a:lnTo>
                  <a:pt x="6848009" y="499589"/>
                </a:lnTo>
                <a:lnTo>
                  <a:pt x="6839433" y="472739"/>
                </a:lnTo>
                <a:lnTo>
                  <a:pt x="6829817" y="446371"/>
                </a:lnTo>
                <a:lnTo>
                  <a:pt x="6819185" y="420509"/>
                </a:lnTo>
                <a:lnTo>
                  <a:pt x="6807560" y="395178"/>
                </a:lnTo>
                <a:lnTo>
                  <a:pt x="6794968" y="370403"/>
                </a:lnTo>
                <a:lnTo>
                  <a:pt x="6781433" y="346208"/>
                </a:lnTo>
                <a:lnTo>
                  <a:pt x="6766978" y="322616"/>
                </a:lnTo>
                <a:lnTo>
                  <a:pt x="6751629" y="299652"/>
                </a:lnTo>
                <a:lnTo>
                  <a:pt x="6735409" y="277340"/>
                </a:lnTo>
                <a:lnTo>
                  <a:pt x="6718342" y="255704"/>
                </a:lnTo>
                <a:lnTo>
                  <a:pt x="6700453" y="234770"/>
                </a:lnTo>
                <a:lnTo>
                  <a:pt x="6681767" y="214561"/>
                </a:lnTo>
                <a:lnTo>
                  <a:pt x="6662307" y="195101"/>
                </a:lnTo>
                <a:lnTo>
                  <a:pt x="6642098" y="176415"/>
                </a:lnTo>
                <a:lnTo>
                  <a:pt x="6621163" y="158526"/>
                </a:lnTo>
                <a:lnTo>
                  <a:pt x="6599528" y="141460"/>
                </a:lnTo>
                <a:lnTo>
                  <a:pt x="6577216" y="125239"/>
                </a:lnTo>
                <a:lnTo>
                  <a:pt x="6554252" y="109890"/>
                </a:lnTo>
                <a:lnTo>
                  <a:pt x="6530660" y="95435"/>
                </a:lnTo>
                <a:lnTo>
                  <a:pt x="6506465" y="81900"/>
                </a:lnTo>
                <a:lnTo>
                  <a:pt x="6481689" y="69308"/>
                </a:lnTo>
                <a:lnTo>
                  <a:pt x="6456359" y="57683"/>
                </a:lnTo>
                <a:lnTo>
                  <a:pt x="6430497" y="47051"/>
                </a:lnTo>
                <a:lnTo>
                  <a:pt x="6404129" y="37435"/>
                </a:lnTo>
                <a:lnTo>
                  <a:pt x="6377279" y="28859"/>
                </a:lnTo>
                <a:lnTo>
                  <a:pt x="6349970" y="21348"/>
                </a:lnTo>
                <a:lnTo>
                  <a:pt x="6322227" y="14926"/>
                </a:lnTo>
                <a:lnTo>
                  <a:pt x="6294074" y="9617"/>
                </a:lnTo>
                <a:lnTo>
                  <a:pt x="6265536" y="5446"/>
                </a:lnTo>
                <a:lnTo>
                  <a:pt x="6236638" y="2437"/>
                </a:lnTo>
                <a:lnTo>
                  <a:pt x="6207402" y="613"/>
                </a:lnTo>
                <a:lnTo>
                  <a:pt x="6177853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7" name="Text 5"/>
          <p:cNvSpPr/>
          <p:nvPr/>
        </p:nvSpPr>
        <p:spPr>
          <a:xfrm>
            <a:off x="428" y="2273141"/>
            <a:ext cx="6876868" cy="45845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6054231" y="6145634"/>
            <a:ext cx="539860" cy="539860"/>
          </a:xfrm>
          <a:custGeom>
            <a:avLst/>
            <a:gdLst/>
            <a:ahLst/>
            <a:cxnLst/>
            <a:rect l="l" t="t" r="r" b="b"/>
            <a:pathLst>
              <a:path w="539860" h="539860">
                <a:moveTo>
                  <a:pt x="262747" y="0"/>
                </a:moveTo>
                <a:lnTo>
                  <a:pt x="235198" y="2147"/>
                </a:lnTo>
                <a:lnTo>
                  <a:pt x="207984" y="7089"/>
                </a:lnTo>
                <a:lnTo>
                  <a:pt x="181336" y="14807"/>
                </a:lnTo>
                <a:lnTo>
                  <a:pt x="155488" y="25283"/>
                </a:lnTo>
                <a:lnTo>
                  <a:pt x="130671" y="38500"/>
                </a:lnTo>
                <a:lnTo>
                  <a:pt x="107117" y="54439"/>
                </a:lnTo>
                <a:lnTo>
                  <a:pt x="85060" y="73082"/>
                </a:lnTo>
                <a:lnTo>
                  <a:pt x="64730" y="94411"/>
                </a:lnTo>
                <a:lnTo>
                  <a:pt x="46810" y="117799"/>
                </a:lnTo>
                <a:lnTo>
                  <a:pt x="31810" y="142479"/>
                </a:lnTo>
                <a:lnTo>
                  <a:pt x="19714" y="168217"/>
                </a:lnTo>
                <a:lnTo>
                  <a:pt x="10503" y="194782"/>
                </a:lnTo>
                <a:lnTo>
                  <a:pt x="4159" y="221942"/>
                </a:lnTo>
                <a:lnTo>
                  <a:pt x="664" y="249463"/>
                </a:lnTo>
                <a:lnTo>
                  <a:pt x="0" y="277114"/>
                </a:lnTo>
                <a:lnTo>
                  <a:pt x="2148" y="304663"/>
                </a:lnTo>
                <a:lnTo>
                  <a:pt x="7090" y="331877"/>
                </a:lnTo>
                <a:lnTo>
                  <a:pt x="14809" y="358524"/>
                </a:lnTo>
                <a:lnTo>
                  <a:pt x="25286" y="384372"/>
                </a:lnTo>
                <a:lnTo>
                  <a:pt x="38503" y="409189"/>
                </a:lnTo>
                <a:lnTo>
                  <a:pt x="54442" y="432741"/>
                </a:lnTo>
                <a:lnTo>
                  <a:pt x="73085" y="454798"/>
                </a:lnTo>
                <a:lnTo>
                  <a:pt x="94413" y="475127"/>
                </a:lnTo>
                <a:lnTo>
                  <a:pt x="117802" y="493047"/>
                </a:lnTo>
                <a:lnTo>
                  <a:pt x="142481" y="508046"/>
                </a:lnTo>
                <a:lnTo>
                  <a:pt x="168220" y="520143"/>
                </a:lnTo>
                <a:lnTo>
                  <a:pt x="194784" y="529355"/>
                </a:lnTo>
                <a:lnTo>
                  <a:pt x="221944" y="535699"/>
                </a:lnTo>
                <a:lnTo>
                  <a:pt x="249465" y="539195"/>
                </a:lnTo>
                <a:lnTo>
                  <a:pt x="277115" y="539860"/>
                </a:lnTo>
                <a:lnTo>
                  <a:pt x="304664" y="537713"/>
                </a:lnTo>
                <a:lnTo>
                  <a:pt x="331878" y="532771"/>
                </a:lnTo>
                <a:lnTo>
                  <a:pt x="358525" y="525053"/>
                </a:lnTo>
                <a:lnTo>
                  <a:pt x="384373" y="514576"/>
                </a:lnTo>
                <a:lnTo>
                  <a:pt x="409189" y="501360"/>
                </a:lnTo>
                <a:lnTo>
                  <a:pt x="432741" y="485421"/>
                </a:lnTo>
                <a:lnTo>
                  <a:pt x="454798" y="466778"/>
                </a:lnTo>
                <a:lnTo>
                  <a:pt x="475127" y="445449"/>
                </a:lnTo>
                <a:lnTo>
                  <a:pt x="493047" y="422061"/>
                </a:lnTo>
                <a:lnTo>
                  <a:pt x="508047" y="397381"/>
                </a:lnTo>
                <a:lnTo>
                  <a:pt x="520143" y="371643"/>
                </a:lnTo>
                <a:lnTo>
                  <a:pt x="529354" y="345078"/>
                </a:lnTo>
                <a:lnTo>
                  <a:pt x="535699" y="317918"/>
                </a:lnTo>
                <a:lnTo>
                  <a:pt x="539195" y="290397"/>
                </a:lnTo>
                <a:lnTo>
                  <a:pt x="539860" y="262746"/>
                </a:lnTo>
                <a:lnTo>
                  <a:pt x="537713" y="235197"/>
                </a:lnTo>
                <a:lnTo>
                  <a:pt x="532771" y="207983"/>
                </a:lnTo>
                <a:lnTo>
                  <a:pt x="525053" y="181336"/>
                </a:lnTo>
                <a:lnTo>
                  <a:pt x="514576" y="155488"/>
                </a:lnTo>
                <a:lnTo>
                  <a:pt x="501360" y="130671"/>
                </a:lnTo>
                <a:lnTo>
                  <a:pt x="485421" y="107119"/>
                </a:lnTo>
                <a:lnTo>
                  <a:pt x="466779" y="85062"/>
                </a:lnTo>
                <a:lnTo>
                  <a:pt x="445450" y="64733"/>
                </a:lnTo>
                <a:lnTo>
                  <a:pt x="422062" y="46813"/>
                </a:lnTo>
                <a:lnTo>
                  <a:pt x="397382" y="31813"/>
                </a:lnTo>
                <a:lnTo>
                  <a:pt x="371644" y="19717"/>
                </a:lnTo>
                <a:lnTo>
                  <a:pt x="345079" y="10505"/>
                </a:lnTo>
                <a:lnTo>
                  <a:pt x="317919" y="4161"/>
                </a:lnTo>
                <a:lnTo>
                  <a:pt x="290398" y="665"/>
                </a:lnTo>
                <a:lnTo>
                  <a:pt x="262747" y="0"/>
                </a:lnTo>
                <a:close/>
              </a:path>
            </a:pathLst>
          </a:custGeom>
          <a:solidFill>
            <a:srgbClr val="DDF100"/>
          </a:solidFill>
          <a:ln/>
        </p:spPr>
      </p:sp>
      <p:sp>
        <p:nvSpPr>
          <p:cNvPr id="9" name="Text 7"/>
          <p:cNvSpPr/>
          <p:nvPr/>
        </p:nvSpPr>
        <p:spPr>
          <a:xfrm>
            <a:off x="6054231" y="6145634"/>
            <a:ext cx="539860" cy="5398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6154999" y="6269239"/>
            <a:ext cx="334236" cy="299965"/>
          </a:xfrm>
          <a:custGeom>
            <a:avLst/>
            <a:gdLst/>
            <a:ahLst/>
            <a:cxnLst/>
            <a:rect l="l" t="t" r="r" b="b"/>
            <a:pathLst>
              <a:path w="334236" h="299965">
                <a:moveTo>
                  <a:pt x="204053" y="0"/>
                </a:moveTo>
                <a:lnTo>
                  <a:pt x="0" y="15897"/>
                </a:lnTo>
                <a:lnTo>
                  <a:pt x="21503" y="213950"/>
                </a:lnTo>
                <a:lnTo>
                  <a:pt x="59725" y="209809"/>
                </a:lnTo>
                <a:lnTo>
                  <a:pt x="44983" y="74030"/>
                </a:lnTo>
                <a:lnTo>
                  <a:pt x="309244" y="299965"/>
                </a:lnTo>
                <a:lnTo>
                  <a:pt x="334236" y="270762"/>
                </a:lnTo>
                <a:lnTo>
                  <a:pt x="74429" y="48644"/>
                </a:lnTo>
                <a:lnTo>
                  <a:pt x="207039" y="38311"/>
                </a:lnTo>
                <a:lnTo>
                  <a:pt x="204053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11" name="Text 9"/>
          <p:cNvSpPr/>
          <p:nvPr/>
        </p:nvSpPr>
        <p:spPr>
          <a:xfrm>
            <a:off x="6154999" y="6269239"/>
            <a:ext cx="334236" cy="2999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334055" y="0"/>
            <a:ext cx="6883029" cy="4584578"/>
          </a:xfrm>
          <a:custGeom>
            <a:avLst/>
            <a:gdLst/>
            <a:ahLst/>
            <a:cxnLst/>
            <a:rect l="l" t="t" r="r" b="b"/>
            <a:pathLst>
              <a:path w="6883029" h="4584578">
                <a:moveTo>
                  <a:pt x="6883029" y="0"/>
                </a:moveTo>
                <a:lnTo>
                  <a:pt x="698995" y="0"/>
                </a:lnTo>
                <a:lnTo>
                  <a:pt x="669448" y="613"/>
                </a:lnTo>
                <a:lnTo>
                  <a:pt x="640213" y="2437"/>
                </a:lnTo>
                <a:lnTo>
                  <a:pt x="611315" y="5446"/>
                </a:lnTo>
                <a:lnTo>
                  <a:pt x="582778" y="9617"/>
                </a:lnTo>
                <a:lnTo>
                  <a:pt x="554626" y="14926"/>
                </a:lnTo>
                <a:lnTo>
                  <a:pt x="526884" y="21348"/>
                </a:lnTo>
                <a:lnTo>
                  <a:pt x="499576" y="28859"/>
                </a:lnTo>
                <a:lnTo>
                  <a:pt x="472726" y="37435"/>
                </a:lnTo>
                <a:lnTo>
                  <a:pt x="446358" y="47051"/>
                </a:lnTo>
                <a:lnTo>
                  <a:pt x="420497" y="57683"/>
                </a:lnTo>
                <a:lnTo>
                  <a:pt x="395168" y="69308"/>
                </a:lnTo>
                <a:lnTo>
                  <a:pt x="370393" y="81900"/>
                </a:lnTo>
                <a:lnTo>
                  <a:pt x="346198" y="95435"/>
                </a:lnTo>
                <a:lnTo>
                  <a:pt x="322607" y="109890"/>
                </a:lnTo>
                <a:lnTo>
                  <a:pt x="299643" y="125239"/>
                </a:lnTo>
                <a:lnTo>
                  <a:pt x="277332" y="141460"/>
                </a:lnTo>
                <a:lnTo>
                  <a:pt x="255697" y="158526"/>
                </a:lnTo>
                <a:lnTo>
                  <a:pt x="234764" y="176415"/>
                </a:lnTo>
                <a:lnTo>
                  <a:pt x="214555" y="195101"/>
                </a:lnTo>
                <a:lnTo>
                  <a:pt x="195096" y="214561"/>
                </a:lnTo>
                <a:lnTo>
                  <a:pt x="176410" y="234770"/>
                </a:lnTo>
                <a:lnTo>
                  <a:pt x="158522" y="255704"/>
                </a:lnTo>
                <a:lnTo>
                  <a:pt x="141456" y="277340"/>
                </a:lnTo>
                <a:lnTo>
                  <a:pt x="125236" y="299652"/>
                </a:lnTo>
                <a:lnTo>
                  <a:pt x="109887" y="322616"/>
                </a:lnTo>
                <a:lnTo>
                  <a:pt x="95433" y="346208"/>
                </a:lnTo>
                <a:lnTo>
                  <a:pt x="81898" y="370403"/>
                </a:lnTo>
                <a:lnTo>
                  <a:pt x="69306" y="395178"/>
                </a:lnTo>
                <a:lnTo>
                  <a:pt x="57682" y="420509"/>
                </a:lnTo>
                <a:lnTo>
                  <a:pt x="47050" y="446371"/>
                </a:lnTo>
                <a:lnTo>
                  <a:pt x="37434" y="472739"/>
                </a:lnTo>
                <a:lnTo>
                  <a:pt x="28858" y="499589"/>
                </a:lnTo>
                <a:lnTo>
                  <a:pt x="21347" y="526898"/>
                </a:lnTo>
                <a:lnTo>
                  <a:pt x="14926" y="554641"/>
                </a:lnTo>
                <a:lnTo>
                  <a:pt x="9617" y="582794"/>
                </a:lnTo>
                <a:lnTo>
                  <a:pt x="5446" y="611332"/>
                </a:lnTo>
                <a:lnTo>
                  <a:pt x="2437" y="640230"/>
                </a:lnTo>
                <a:lnTo>
                  <a:pt x="613" y="669466"/>
                </a:lnTo>
                <a:lnTo>
                  <a:pt x="0" y="699014"/>
                </a:lnTo>
                <a:lnTo>
                  <a:pt x="0" y="4584578"/>
                </a:lnTo>
                <a:lnTo>
                  <a:pt x="6883029" y="4584578"/>
                </a:lnTo>
                <a:lnTo>
                  <a:pt x="6883029" y="0"/>
                </a:lnTo>
                <a:close/>
              </a:path>
            </a:pathLst>
          </a:custGeom>
          <a:solidFill>
            <a:srgbClr val="DDF100"/>
          </a:solidFill>
          <a:ln/>
        </p:spPr>
      </p:sp>
      <p:sp>
        <p:nvSpPr>
          <p:cNvPr id="13" name="Text 11"/>
          <p:cNvSpPr/>
          <p:nvPr/>
        </p:nvSpPr>
        <p:spPr>
          <a:xfrm>
            <a:off x="5334055" y="0"/>
            <a:ext cx="6883029" cy="45845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Shape 12"/>
          <p:cNvSpPr/>
          <p:nvPr/>
        </p:nvSpPr>
        <p:spPr>
          <a:xfrm>
            <a:off x="5721820" y="349166"/>
            <a:ext cx="539475" cy="539475"/>
          </a:xfrm>
          <a:custGeom>
            <a:avLst/>
            <a:gdLst/>
            <a:ahLst/>
            <a:cxnLst/>
            <a:rect l="l" t="t" r="r" b="b"/>
            <a:pathLst>
              <a:path w="539475" h="539475">
                <a:moveTo>
                  <a:pt x="260308" y="0"/>
                </a:moveTo>
                <a:lnTo>
                  <a:pt x="232790" y="2376"/>
                </a:lnTo>
                <a:lnTo>
                  <a:pt x="205631" y="7542"/>
                </a:lnTo>
                <a:lnTo>
                  <a:pt x="179061" y="15479"/>
                </a:lnTo>
                <a:lnTo>
                  <a:pt x="153313" y="26166"/>
                </a:lnTo>
                <a:lnTo>
                  <a:pt x="128619" y="39584"/>
                </a:lnTo>
                <a:lnTo>
                  <a:pt x="105210" y="55711"/>
                </a:lnTo>
                <a:lnTo>
                  <a:pt x="83320" y="74529"/>
                </a:lnTo>
                <a:lnTo>
                  <a:pt x="63178" y="96017"/>
                </a:lnTo>
                <a:lnTo>
                  <a:pt x="45461" y="119544"/>
                </a:lnTo>
                <a:lnTo>
                  <a:pt x="30675" y="144337"/>
                </a:lnTo>
                <a:lnTo>
                  <a:pt x="18799" y="170163"/>
                </a:lnTo>
                <a:lnTo>
                  <a:pt x="9813" y="196792"/>
                </a:lnTo>
                <a:lnTo>
                  <a:pt x="3698" y="223990"/>
                </a:lnTo>
                <a:lnTo>
                  <a:pt x="434" y="251527"/>
                </a:lnTo>
                <a:lnTo>
                  <a:pt x="0" y="279170"/>
                </a:lnTo>
                <a:lnTo>
                  <a:pt x="2376" y="306687"/>
                </a:lnTo>
                <a:lnTo>
                  <a:pt x="7542" y="333846"/>
                </a:lnTo>
                <a:lnTo>
                  <a:pt x="15479" y="360416"/>
                </a:lnTo>
                <a:lnTo>
                  <a:pt x="26166" y="386163"/>
                </a:lnTo>
                <a:lnTo>
                  <a:pt x="39584" y="410857"/>
                </a:lnTo>
                <a:lnTo>
                  <a:pt x="55711" y="434265"/>
                </a:lnTo>
                <a:lnTo>
                  <a:pt x="74529" y="456156"/>
                </a:lnTo>
                <a:lnTo>
                  <a:pt x="96017" y="476297"/>
                </a:lnTo>
                <a:lnTo>
                  <a:pt x="119544" y="494014"/>
                </a:lnTo>
                <a:lnTo>
                  <a:pt x="144337" y="508801"/>
                </a:lnTo>
                <a:lnTo>
                  <a:pt x="170163" y="520676"/>
                </a:lnTo>
                <a:lnTo>
                  <a:pt x="196792" y="529662"/>
                </a:lnTo>
                <a:lnTo>
                  <a:pt x="223990" y="535776"/>
                </a:lnTo>
                <a:lnTo>
                  <a:pt x="251527" y="539041"/>
                </a:lnTo>
                <a:lnTo>
                  <a:pt x="279170" y="539475"/>
                </a:lnTo>
                <a:lnTo>
                  <a:pt x="306687" y="537099"/>
                </a:lnTo>
                <a:lnTo>
                  <a:pt x="333846" y="531933"/>
                </a:lnTo>
                <a:lnTo>
                  <a:pt x="360416" y="523996"/>
                </a:lnTo>
                <a:lnTo>
                  <a:pt x="386163" y="513309"/>
                </a:lnTo>
                <a:lnTo>
                  <a:pt x="410857" y="499892"/>
                </a:lnTo>
                <a:lnTo>
                  <a:pt x="434265" y="483764"/>
                </a:lnTo>
                <a:lnTo>
                  <a:pt x="456156" y="464946"/>
                </a:lnTo>
                <a:lnTo>
                  <a:pt x="476297" y="443458"/>
                </a:lnTo>
                <a:lnTo>
                  <a:pt x="494014" y="419933"/>
                </a:lnTo>
                <a:lnTo>
                  <a:pt x="508801" y="395141"/>
                </a:lnTo>
                <a:lnTo>
                  <a:pt x="520676" y="369315"/>
                </a:lnTo>
                <a:lnTo>
                  <a:pt x="529662" y="342686"/>
                </a:lnTo>
                <a:lnTo>
                  <a:pt x="535776" y="315488"/>
                </a:lnTo>
                <a:lnTo>
                  <a:pt x="539041" y="287951"/>
                </a:lnTo>
                <a:lnTo>
                  <a:pt x="539475" y="260308"/>
                </a:lnTo>
                <a:lnTo>
                  <a:pt x="537099" y="232790"/>
                </a:lnTo>
                <a:lnTo>
                  <a:pt x="531933" y="205631"/>
                </a:lnTo>
                <a:lnTo>
                  <a:pt x="523996" y="179061"/>
                </a:lnTo>
                <a:lnTo>
                  <a:pt x="513309" y="153313"/>
                </a:lnTo>
                <a:lnTo>
                  <a:pt x="499892" y="128619"/>
                </a:lnTo>
                <a:lnTo>
                  <a:pt x="483764" y="105210"/>
                </a:lnTo>
                <a:lnTo>
                  <a:pt x="464946" y="83320"/>
                </a:lnTo>
                <a:lnTo>
                  <a:pt x="443458" y="63178"/>
                </a:lnTo>
                <a:lnTo>
                  <a:pt x="419933" y="45461"/>
                </a:lnTo>
                <a:lnTo>
                  <a:pt x="395141" y="30675"/>
                </a:lnTo>
                <a:lnTo>
                  <a:pt x="369315" y="18799"/>
                </a:lnTo>
                <a:lnTo>
                  <a:pt x="342686" y="9813"/>
                </a:lnTo>
                <a:lnTo>
                  <a:pt x="315488" y="3698"/>
                </a:lnTo>
                <a:lnTo>
                  <a:pt x="287951" y="434"/>
                </a:lnTo>
                <a:lnTo>
                  <a:pt x="260308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15" name="Text 13"/>
          <p:cNvSpPr/>
          <p:nvPr/>
        </p:nvSpPr>
        <p:spPr>
          <a:xfrm>
            <a:off x="5721820" y="349166"/>
            <a:ext cx="539475" cy="5394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6" name="Shape 14"/>
          <p:cNvSpPr/>
          <p:nvPr/>
        </p:nvSpPr>
        <p:spPr>
          <a:xfrm>
            <a:off x="5825497" y="466312"/>
            <a:ext cx="336161" cy="299195"/>
          </a:xfrm>
          <a:custGeom>
            <a:avLst/>
            <a:gdLst/>
            <a:ahLst/>
            <a:cxnLst/>
            <a:rect l="l" t="t" r="r" b="b"/>
            <a:pathLst>
              <a:path w="336161" h="299195">
                <a:moveTo>
                  <a:pt x="24730" y="0"/>
                </a:moveTo>
                <a:lnTo>
                  <a:pt x="0" y="29419"/>
                </a:lnTo>
                <a:lnTo>
                  <a:pt x="261506" y="249456"/>
                </a:lnTo>
                <a:lnTo>
                  <a:pt x="129064" y="260900"/>
                </a:lnTo>
                <a:lnTo>
                  <a:pt x="132366" y="299195"/>
                </a:lnTo>
                <a:lnTo>
                  <a:pt x="336161" y="281594"/>
                </a:lnTo>
                <a:lnTo>
                  <a:pt x="313025" y="83643"/>
                </a:lnTo>
                <a:lnTo>
                  <a:pt x="274855" y="88104"/>
                </a:lnTo>
                <a:lnTo>
                  <a:pt x="290727" y="223812"/>
                </a:lnTo>
                <a:lnTo>
                  <a:pt x="24730" y="0"/>
                </a:lnTo>
                <a:close/>
              </a:path>
            </a:pathLst>
          </a:custGeom>
          <a:solidFill>
            <a:srgbClr val="FFFFFF"/>
          </a:solidFill>
          <a:ln/>
        </p:spPr>
      </p:sp>
      <p:sp>
        <p:nvSpPr>
          <p:cNvPr id="17" name="Text 15"/>
          <p:cNvSpPr/>
          <p:nvPr/>
        </p:nvSpPr>
        <p:spPr>
          <a:xfrm>
            <a:off x="5825497" y="466312"/>
            <a:ext cx="336161" cy="299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62668" y="38559"/>
            <a:ext cx="5792940" cy="212365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Готовые процедуры: от конкурса до переговоров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16" y="3015627"/>
            <a:ext cx="5544065" cy="5232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Широкий спектр процедур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457031" y="3768424"/>
            <a:ext cx="4407670" cy="2268313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 комплекте доступны конкурс, аукцион, запрос котировок и предложений, закупка у единственного поставщика с автоматической отчётностью, двухэтапные процедуры и конкурентные переговоры.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5714897" y="1049240"/>
            <a:ext cx="5544065" cy="52322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Поддержка научных закупок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090285" y="1732598"/>
            <a:ext cx="5544820" cy="216852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Включая закупки для исследований и разработок, что покрывает весь спектр потребностей научного центра без дополнительной настройки и без привлечения внешних консультантов.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10832465" y="300355"/>
            <a:ext cx="393700" cy="550545"/>
          </a:xfrm>
          <a:custGeom>
            <a:avLst/>
            <a:gdLst/>
            <a:ahLst/>
            <a:cxnLst/>
            <a:rect l="l" t="t" r="r" b="b"/>
            <a:pathLst>
              <a:path w="393700" h="550545">
                <a:moveTo>
                  <a:pt x="393700" y="0"/>
                </a:moveTo>
                <a:lnTo>
                  <a:pt x="0" y="0"/>
                </a:lnTo>
                <a:lnTo>
                  <a:pt x="0" y="393668"/>
                </a:lnTo>
                <a:lnTo>
                  <a:pt x="257418" y="393668"/>
                </a:lnTo>
                <a:lnTo>
                  <a:pt x="393700" y="550545"/>
                </a:lnTo>
                <a:lnTo>
                  <a:pt x="393700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3" name="Text 1"/>
          <p:cNvSpPr/>
          <p:nvPr/>
        </p:nvSpPr>
        <p:spPr>
          <a:xfrm>
            <a:off x="10832465" y="300355"/>
            <a:ext cx="393700" cy="5505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4" name="Shape 2"/>
          <p:cNvSpPr/>
          <p:nvPr/>
        </p:nvSpPr>
        <p:spPr>
          <a:xfrm>
            <a:off x="11314430" y="300355"/>
            <a:ext cx="393700" cy="550545"/>
          </a:xfrm>
          <a:custGeom>
            <a:avLst/>
            <a:gdLst/>
            <a:ahLst/>
            <a:cxnLst/>
            <a:rect l="l" t="t" r="r" b="b"/>
            <a:pathLst>
              <a:path w="393700" h="550545">
                <a:moveTo>
                  <a:pt x="393700" y="0"/>
                </a:moveTo>
                <a:lnTo>
                  <a:pt x="0" y="0"/>
                </a:lnTo>
                <a:lnTo>
                  <a:pt x="0" y="393668"/>
                </a:lnTo>
                <a:lnTo>
                  <a:pt x="257418" y="393668"/>
                </a:lnTo>
                <a:lnTo>
                  <a:pt x="393700" y="550545"/>
                </a:lnTo>
                <a:lnTo>
                  <a:pt x="393700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5" name="Text 3"/>
          <p:cNvSpPr/>
          <p:nvPr/>
        </p:nvSpPr>
        <p:spPr>
          <a:xfrm>
            <a:off x="11314430" y="300355"/>
            <a:ext cx="393700" cy="5505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6" name="Shape 4"/>
          <p:cNvSpPr/>
          <p:nvPr/>
        </p:nvSpPr>
        <p:spPr>
          <a:xfrm>
            <a:off x="10884664" y="6119819"/>
            <a:ext cx="441284" cy="441284"/>
          </a:xfrm>
          <a:custGeom>
            <a:avLst/>
            <a:gdLst/>
            <a:ahLst/>
            <a:cxnLst/>
            <a:rect l="l" t="t" r="r" b="b"/>
            <a:pathLst>
              <a:path w="441284" h="441284">
                <a:moveTo>
                  <a:pt x="221925" y="0"/>
                </a:moveTo>
                <a:lnTo>
                  <a:pt x="193743" y="1631"/>
                </a:lnTo>
                <a:lnTo>
                  <a:pt x="165912" y="6854"/>
                </a:lnTo>
                <a:lnTo>
                  <a:pt x="138804" y="15673"/>
                </a:lnTo>
                <a:lnTo>
                  <a:pt x="112790" y="28087"/>
                </a:lnTo>
                <a:lnTo>
                  <a:pt x="88243" y="44101"/>
                </a:lnTo>
                <a:lnTo>
                  <a:pt x="65535" y="63716"/>
                </a:lnTo>
                <a:lnTo>
                  <a:pt x="45657" y="86196"/>
                </a:lnTo>
                <a:lnTo>
                  <a:pt x="29358" y="110556"/>
                </a:lnTo>
                <a:lnTo>
                  <a:pt x="16641" y="136424"/>
                </a:lnTo>
                <a:lnTo>
                  <a:pt x="7507" y="163427"/>
                </a:lnTo>
                <a:lnTo>
                  <a:pt x="1959" y="191196"/>
                </a:lnTo>
                <a:lnTo>
                  <a:pt x="0" y="219356"/>
                </a:lnTo>
                <a:lnTo>
                  <a:pt x="1630" y="247539"/>
                </a:lnTo>
                <a:lnTo>
                  <a:pt x="6853" y="275370"/>
                </a:lnTo>
                <a:lnTo>
                  <a:pt x="15671" y="302478"/>
                </a:lnTo>
                <a:lnTo>
                  <a:pt x="28085" y="328493"/>
                </a:lnTo>
                <a:lnTo>
                  <a:pt x="44098" y="353040"/>
                </a:lnTo>
                <a:lnTo>
                  <a:pt x="63711" y="375750"/>
                </a:lnTo>
                <a:lnTo>
                  <a:pt x="86192" y="395629"/>
                </a:lnTo>
                <a:lnTo>
                  <a:pt x="110551" y="411927"/>
                </a:lnTo>
                <a:lnTo>
                  <a:pt x="136419" y="424644"/>
                </a:lnTo>
                <a:lnTo>
                  <a:pt x="163424" y="433777"/>
                </a:lnTo>
                <a:lnTo>
                  <a:pt x="191193" y="439325"/>
                </a:lnTo>
                <a:lnTo>
                  <a:pt x="219354" y="441284"/>
                </a:lnTo>
                <a:lnTo>
                  <a:pt x="247536" y="439653"/>
                </a:lnTo>
                <a:lnTo>
                  <a:pt x="275368" y="434429"/>
                </a:lnTo>
                <a:lnTo>
                  <a:pt x="302476" y="425611"/>
                </a:lnTo>
                <a:lnTo>
                  <a:pt x="328491" y="413196"/>
                </a:lnTo>
                <a:lnTo>
                  <a:pt x="353039" y="397182"/>
                </a:lnTo>
                <a:lnTo>
                  <a:pt x="375750" y="377568"/>
                </a:lnTo>
                <a:lnTo>
                  <a:pt x="395628" y="355088"/>
                </a:lnTo>
                <a:lnTo>
                  <a:pt x="411927" y="330728"/>
                </a:lnTo>
                <a:lnTo>
                  <a:pt x="424644" y="304860"/>
                </a:lnTo>
                <a:lnTo>
                  <a:pt x="433777" y="277856"/>
                </a:lnTo>
                <a:lnTo>
                  <a:pt x="439325" y="250088"/>
                </a:lnTo>
                <a:lnTo>
                  <a:pt x="441284" y="221927"/>
                </a:lnTo>
                <a:lnTo>
                  <a:pt x="439653" y="193745"/>
                </a:lnTo>
                <a:lnTo>
                  <a:pt x="434429" y="165914"/>
                </a:lnTo>
                <a:lnTo>
                  <a:pt x="425611" y="138805"/>
                </a:lnTo>
                <a:lnTo>
                  <a:pt x="413196" y="112791"/>
                </a:lnTo>
                <a:lnTo>
                  <a:pt x="397182" y="88243"/>
                </a:lnTo>
                <a:lnTo>
                  <a:pt x="377566" y="65533"/>
                </a:lnTo>
                <a:lnTo>
                  <a:pt x="355086" y="45655"/>
                </a:lnTo>
                <a:lnTo>
                  <a:pt x="330727" y="29357"/>
                </a:lnTo>
                <a:lnTo>
                  <a:pt x="304859" y="16639"/>
                </a:lnTo>
                <a:lnTo>
                  <a:pt x="277854" y="7506"/>
                </a:lnTo>
                <a:lnTo>
                  <a:pt x="250086" y="1959"/>
                </a:lnTo>
                <a:lnTo>
                  <a:pt x="221925" y="0"/>
                </a:lnTo>
                <a:close/>
              </a:path>
            </a:pathLst>
          </a:custGeom>
          <a:solidFill>
            <a:srgbClr val="DDF100"/>
          </a:solidFill>
          <a:ln/>
        </p:spPr>
      </p:sp>
      <p:sp>
        <p:nvSpPr>
          <p:cNvPr id="7" name="Text 5"/>
          <p:cNvSpPr/>
          <p:nvPr/>
        </p:nvSpPr>
        <p:spPr>
          <a:xfrm>
            <a:off x="10884664" y="6119819"/>
            <a:ext cx="441284" cy="4412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8" name="Shape 6"/>
          <p:cNvSpPr/>
          <p:nvPr/>
        </p:nvSpPr>
        <p:spPr>
          <a:xfrm>
            <a:off x="10884664" y="6119819"/>
            <a:ext cx="441284" cy="441284"/>
          </a:xfrm>
          <a:custGeom>
            <a:avLst/>
            <a:gdLst/>
            <a:ahLst/>
            <a:cxnLst/>
            <a:rect l="l" t="t" r="r" b="b"/>
            <a:pathLst>
              <a:path w="441284" h="441284">
                <a:moveTo>
                  <a:pt x="375750" y="377568"/>
                </a:moveTo>
                <a:lnTo>
                  <a:pt x="395628" y="355088"/>
                </a:lnTo>
                <a:lnTo>
                  <a:pt x="411927" y="330728"/>
                </a:lnTo>
                <a:lnTo>
                  <a:pt x="424644" y="304860"/>
                </a:lnTo>
                <a:lnTo>
                  <a:pt x="433777" y="277856"/>
                </a:lnTo>
                <a:lnTo>
                  <a:pt x="439325" y="250088"/>
                </a:lnTo>
                <a:lnTo>
                  <a:pt x="441284" y="221927"/>
                </a:lnTo>
                <a:lnTo>
                  <a:pt x="439653" y="193745"/>
                </a:lnTo>
                <a:lnTo>
                  <a:pt x="434429" y="165914"/>
                </a:lnTo>
                <a:lnTo>
                  <a:pt x="425611" y="138805"/>
                </a:lnTo>
                <a:lnTo>
                  <a:pt x="413196" y="112791"/>
                </a:lnTo>
                <a:lnTo>
                  <a:pt x="397182" y="88243"/>
                </a:lnTo>
                <a:lnTo>
                  <a:pt x="377566" y="65533"/>
                </a:lnTo>
                <a:lnTo>
                  <a:pt x="355086" y="45655"/>
                </a:lnTo>
                <a:lnTo>
                  <a:pt x="330727" y="29357"/>
                </a:lnTo>
                <a:lnTo>
                  <a:pt x="304859" y="16639"/>
                </a:lnTo>
                <a:lnTo>
                  <a:pt x="277854" y="7506"/>
                </a:lnTo>
                <a:lnTo>
                  <a:pt x="250086" y="1959"/>
                </a:lnTo>
                <a:lnTo>
                  <a:pt x="221925" y="0"/>
                </a:lnTo>
                <a:lnTo>
                  <a:pt x="193743" y="1631"/>
                </a:lnTo>
                <a:lnTo>
                  <a:pt x="165912" y="6854"/>
                </a:lnTo>
                <a:lnTo>
                  <a:pt x="138804" y="15673"/>
                </a:lnTo>
                <a:lnTo>
                  <a:pt x="112790" y="28087"/>
                </a:lnTo>
                <a:lnTo>
                  <a:pt x="88243" y="44101"/>
                </a:lnTo>
                <a:lnTo>
                  <a:pt x="65535" y="63716"/>
                </a:lnTo>
                <a:lnTo>
                  <a:pt x="45657" y="86196"/>
                </a:lnTo>
                <a:lnTo>
                  <a:pt x="29358" y="110556"/>
                </a:lnTo>
                <a:lnTo>
                  <a:pt x="16641" y="136424"/>
                </a:lnTo>
                <a:lnTo>
                  <a:pt x="7507" y="163427"/>
                </a:lnTo>
                <a:lnTo>
                  <a:pt x="1959" y="191196"/>
                </a:lnTo>
                <a:lnTo>
                  <a:pt x="0" y="219356"/>
                </a:lnTo>
                <a:lnTo>
                  <a:pt x="1630" y="247539"/>
                </a:lnTo>
                <a:lnTo>
                  <a:pt x="6853" y="275370"/>
                </a:lnTo>
                <a:lnTo>
                  <a:pt x="15671" y="302478"/>
                </a:lnTo>
                <a:lnTo>
                  <a:pt x="28085" y="328493"/>
                </a:lnTo>
                <a:lnTo>
                  <a:pt x="44098" y="353040"/>
                </a:lnTo>
                <a:lnTo>
                  <a:pt x="63711" y="375750"/>
                </a:lnTo>
                <a:lnTo>
                  <a:pt x="86192" y="395629"/>
                </a:lnTo>
                <a:lnTo>
                  <a:pt x="110551" y="411927"/>
                </a:lnTo>
                <a:lnTo>
                  <a:pt x="136419" y="424644"/>
                </a:lnTo>
                <a:lnTo>
                  <a:pt x="163424" y="433777"/>
                </a:lnTo>
                <a:lnTo>
                  <a:pt x="191193" y="439325"/>
                </a:lnTo>
                <a:lnTo>
                  <a:pt x="219354" y="441284"/>
                </a:lnTo>
                <a:lnTo>
                  <a:pt x="247536" y="439653"/>
                </a:lnTo>
                <a:lnTo>
                  <a:pt x="275368" y="434429"/>
                </a:lnTo>
                <a:lnTo>
                  <a:pt x="302476" y="425611"/>
                </a:lnTo>
                <a:lnTo>
                  <a:pt x="328491" y="413196"/>
                </a:lnTo>
                <a:lnTo>
                  <a:pt x="353039" y="397182"/>
                </a:lnTo>
                <a:lnTo>
                  <a:pt x="375750" y="377568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20955">
            <a:solidFill>
              <a:srgbClr val="000000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10884664" y="6119819"/>
            <a:ext cx="441284" cy="4412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0" name="Shape 8"/>
          <p:cNvSpPr/>
          <p:nvPr/>
        </p:nvSpPr>
        <p:spPr>
          <a:xfrm>
            <a:off x="11003006" y="6241389"/>
            <a:ext cx="213711" cy="219102"/>
          </a:xfrm>
          <a:custGeom>
            <a:avLst/>
            <a:gdLst/>
            <a:ahLst/>
            <a:cxnLst/>
            <a:rect l="l" t="t" r="r" b="b"/>
            <a:pathLst>
              <a:path w="213711" h="219102">
                <a:moveTo>
                  <a:pt x="827" y="0"/>
                </a:moveTo>
                <a:lnTo>
                  <a:pt x="0" y="142343"/>
                </a:lnTo>
                <a:lnTo>
                  <a:pt x="26763" y="142496"/>
                </a:lnTo>
                <a:lnTo>
                  <a:pt x="27310" y="49990"/>
                </a:lnTo>
                <a:lnTo>
                  <a:pt x="194669" y="219102"/>
                </a:lnTo>
                <a:lnTo>
                  <a:pt x="213711" y="200306"/>
                </a:lnTo>
                <a:lnTo>
                  <a:pt x="43477" y="28292"/>
                </a:lnTo>
                <a:lnTo>
                  <a:pt x="138567" y="31729"/>
                </a:lnTo>
                <a:lnTo>
                  <a:pt x="139527" y="5005"/>
                </a:lnTo>
                <a:lnTo>
                  <a:pt x="827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11" name="Text 9"/>
          <p:cNvSpPr/>
          <p:nvPr/>
        </p:nvSpPr>
        <p:spPr>
          <a:xfrm>
            <a:off x="11003006" y="6241389"/>
            <a:ext cx="213711" cy="2191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5676929" y="3435109"/>
            <a:ext cx="292264" cy="292264"/>
          </a:xfrm>
          <a:custGeom>
            <a:avLst/>
            <a:gdLst/>
            <a:ahLst/>
            <a:cxnLst/>
            <a:rect l="l" t="t" r="r" b="b"/>
            <a:pathLst>
              <a:path w="292264" h="292264">
                <a:moveTo>
                  <a:pt x="292264" y="0"/>
                </a:moveTo>
                <a:lnTo>
                  <a:pt x="0" y="0"/>
                </a:lnTo>
                <a:lnTo>
                  <a:pt x="0" y="292264"/>
                </a:lnTo>
                <a:lnTo>
                  <a:pt x="292264" y="292264"/>
                </a:lnTo>
                <a:lnTo>
                  <a:pt x="292264" y="0"/>
                </a:lnTo>
                <a:close/>
              </a:path>
            </a:pathLst>
          </a:custGeom>
          <a:solidFill>
            <a:srgbClr val="1E1E1E"/>
          </a:solidFill>
          <a:ln/>
        </p:spPr>
      </p:sp>
      <p:sp>
        <p:nvSpPr>
          <p:cNvPr id="13" name="Text 11"/>
          <p:cNvSpPr/>
          <p:nvPr/>
        </p:nvSpPr>
        <p:spPr>
          <a:xfrm>
            <a:off x="5676929" y="3435109"/>
            <a:ext cx="292264" cy="29226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sp>
        <p:nvSpPr>
          <p:cNvPr id="14" name="Text 12"/>
          <p:cNvSpPr/>
          <p:nvPr/>
        </p:nvSpPr>
        <p:spPr>
          <a:xfrm>
            <a:off x="380751" y="-17368"/>
            <a:ext cx="10061960" cy="107721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Тариф: </a:t>
            </a:r>
            <a:endParaRPr lang="ru-RU" sz="3200" b="1" dirty="0">
              <a:solidFill>
                <a:srgbClr val="000000"/>
              </a:solidFill>
              <a:latin typeface="MiSans" pitchFamily="34" charset="0"/>
              <a:ea typeface="MiSans" pitchFamily="34" charset="-122"/>
              <a:cs typeface="MiSans" pitchFamily="34" charset="-120"/>
            </a:endParaRPr>
          </a:p>
          <a:p>
            <a:pPr marL="0" indent="0" algn="l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0,9% от НМЦК, минимум 35 000 ₽ за процедуру</a:t>
            </a:r>
            <a:endParaRPr lang="en-US" sz="1600" dirty="0"/>
          </a:p>
        </p:txBody>
      </p:sp>
      <p:sp>
        <p:nvSpPr>
          <p:cNvPr id="15" name="Shape 13"/>
          <p:cNvSpPr/>
          <p:nvPr/>
        </p:nvSpPr>
        <p:spPr>
          <a:xfrm>
            <a:off x="788035" y="3563620"/>
            <a:ext cx="10493375" cy="0"/>
          </a:xfrm>
          <a:prstGeom prst="line">
            <a:avLst/>
          </a:prstGeom>
          <a:noFill/>
          <a:ln w="31750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16" name="Shape 14"/>
          <p:cNvSpPr/>
          <p:nvPr/>
        </p:nvSpPr>
        <p:spPr>
          <a:xfrm flipV="1">
            <a:off x="5823061" y="1296035"/>
            <a:ext cx="0" cy="4876800"/>
          </a:xfrm>
          <a:prstGeom prst="line">
            <a:avLst/>
          </a:prstGeom>
          <a:noFill/>
          <a:ln w="31750">
            <a:solidFill>
              <a:srgbClr val="000000"/>
            </a:solidFill>
            <a:prstDash val="solid"/>
            <a:headEnd type="none"/>
            <a:tailEnd type="none"/>
          </a:ln>
        </p:spPr>
      </p:sp>
      <p:sp>
        <p:nvSpPr>
          <p:cNvPr id="17" name="Text 15"/>
          <p:cNvSpPr/>
          <p:nvPr/>
        </p:nvSpPr>
        <p:spPr>
          <a:xfrm>
            <a:off x="1227465" y="1255739"/>
            <a:ext cx="3938663" cy="4001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Стоимость услуг оператора</a:t>
            </a:r>
            <a:endParaRPr lang="en-US" sz="1600" dirty="0"/>
          </a:p>
        </p:txBody>
      </p:sp>
      <p:sp>
        <p:nvSpPr>
          <p:cNvPr id="18" name="Text 16"/>
          <p:cNvSpPr/>
          <p:nvPr/>
        </p:nvSpPr>
        <p:spPr>
          <a:xfrm>
            <a:off x="783626" y="1702167"/>
            <a:ext cx="4826341" cy="16732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Услуги оператора стоят 0,9% от начальной максимальной цены контракта, но не менее 35 000 ₽ за процедуру.</a:t>
            </a:r>
            <a:endParaRPr lang="en-US" sz="1600" dirty="0"/>
          </a:p>
        </p:txBody>
      </p:sp>
      <p:sp>
        <p:nvSpPr>
          <p:cNvPr id="19" name="Text 17"/>
          <p:cNvSpPr/>
          <p:nvPr/>
        </p:nvSpPr>
        <p:spPr>
          <a:xfrm>
            <a:off x="1227465" y="3794513"/>
            <a:ext cx="3938663" cy="4001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Включённые услуги</a:t>
            </a:r>
            <a:endParaRPr lang="en-US" sz="1600" dirty="0"/>
          </a:p>
        </p:txBody>
      </p:sp>
      <p:sp>
        <p:nvSpPr>
          <p:cNvPr id="20" name="Text 18"/>
          <p:cNvSpPr/>
          <p:nvPr/>
        </p:nvSpPr>
        <p:spPr>
          <a:xfrm>
            <a:off x="783626" y="4240941"/>
            <a:ext cx="4826341" cy="16732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В стоимость включены подготовка протоколов, сверка с ЕИС и полное сопровождение процедуры.</a:t>
            </a:r>
            <a:endParaRPr lang="en-US" sz="1600" dirty="0"/>
          </a:p>
        </p:txBody>
      </p:sp>
      <p:sp>
        <p:nvSpPr>
          <p:cNvPr id="21" name="Text 19"/>
          <p:cNvSpPr/>
          <p:nvPr/>
        </p:nvSpPr>
        <p:spPr>
          <a:xfrm>
            <a:off x="6709732" y="1255739"/>
            <a:ext cx="3938663" cy="4001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Предсказуемые издержки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6265893" y="1702167"/>
            <a:ext cx="4826341" cy="16732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Тариф делает издержки предсказуемыми и ниже расходов на собственный закупочный отдел, особенно при средних и крупных закупках.</a:t>
            </a:r>
            <a:endParaRPr lang="en-US" sz="1600" dirty="0"/>
          </a:p>
        </p:txBody>
      </p:sp>
      <p:sp>
        <p:nvSpPr>
          <p:cNvPr id="23" name="Text 21"/>
          <p:cNvSpPr/>
          <p:nvPr/>
        </p:nvSpPr>
        <p:spPr>
          <a:xfrm>
            <a:off x="6709732" y="3794513"/>
            <a:ext cx="3938663" cy="40011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Экономия ресурсов</a:t>
            </a:r>
            <a:endParaRPr lang="en-US" sz="1600" dirty="0"/>
          </a:p>
        </p:txBody>
      </p:sp>
      <p:sp>
        <p:nvSpPr>
          <p:cNvPr id="24" name="Text 22"/>
          <p:cNvSpPr/>
          <p:nvPr/>
        </p:nvSpPr>
        <p:spPr>
          <a:xfrm>
            <a:off x="6265893" y="4240941"/>
            <a:ext cx="4826341" cy="167321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>
            <a:spAutoFit/>
          </a:bodyPr>
          <a:lstStyle/>
          <a:p>
            <a:pPr marL="0" indent="0" algn="l">
              <a:lnSpc>
                <a:spcPct val="15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MiSans" pitchFamily="34" charset="0"/>
                <a:ea typeface="MiSans" pitchFamily="34" charset="-122"/>
                <a:cs typeface="MiSans" pitchFamily="34" charset="-120"/>
              </a:rPr>
              <a:t>Это позволяет заказчику сократить административные расходы и сосредоточиться на основной деятельности.</a:t>
            </a:r>
            <a:endParaRPr lang="en-US" sz="1600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ustom Theme">
  <a:themeElements>
    <a:clrScheme name="Custom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615</Words>
  <Application>Microsoft Office PowerPoint</Application>
  <PresentationFormat>Широкоэкранный</PresentationFormat>
  <Paragraphs>75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MiSans</vt:lpstr>
      <vt:lpstr>Calibri</vt:lpstr>
      <vt:lpstr>Arial</vt:lpstr>
      <vt:lpstr>Custom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Moonshot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223-ФЗ под ключ для Курчатова</dc:title>
  <dc:subject>223-ФЗ под ключ для Курчатова</dc:subject>
  <dc:creator>Kimi</dc:creator>
  <cp:lastModifiedBy>ALEX</cp:lastModifiedBy>
  <cp:revision>2</cp:revision>
  <dcterms:created xsi:type="dcterms:W3CDTF">2025-10-24T11:16:46Z</dcterms:created>
  <dcterms:modified xsi:type="dcterms:W3CDTF">2025-10-24T11:23:07Z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IGC">
    <vt:lpwstr>{"Label":"223-ФЗ под ключ для Курчатова","ContentProducer":"001191110108MACG2KBH8F10000","ProduceID":"d3tlu0k06op48us8ik3g","ReservedCode1":"","ContentPropagator":"001191110108MACG2KBH8F20000","PropagateID":"d3tlu0k06op48us8ik3g","ReservedCode2":""}</vt:lpwstr>
  </property>
</Properties>
</file>